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diagrams/quickStyle8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61" r:id="rId3"/>
    <p:sldId id="271" r:id="rId4"/>
    <p:sldId id="259" r:id="rId5"/>
    <p:sldId id="258" r:id="rId6"/>
    <p:sldId id="266" r:id="rId7"/>
    <p:sldId id="269" r:id="rId8"/>
    <p:sldId id="267" r:id="rId9"/>
    <p:sldId id="263" r:id="rId10"/>
    <p:sldId id="265" r:id="rId11"/>
    <p:sldId id="264" r:id="rId12"/>
    <p:sldId id="272" r:id="rId13"/>
    <p:sldId id="268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E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0C41F0-AE7B-437D-A0DE-A46F6C07AA6E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E01745A-E2E3-4224-B8B5-8EDC6A1B963B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ru-RU" b="0" dirty="0" smtClean="0">
              <a:solidFill>
                <a:srgbClr val="002060"/>
              </a:solidFill>
            </a:rPr>
            <a:t> «Развитие Школьных Служб Примирения и сопровождение деятельности Комиссий по урегулированию споров между участниками образовательных отношений»</a:t>
          </a:r>
          <a:endParaRPr lang="ru-RU" b="0" dirty="0">
            <a:solidFill>
              <a:srgbClr val="002060"/>
            </a:solidFill>
          </a:endParaRPr>
        </a:p>
      </dgm:t>
    </dgm:pt>
    <dgm:pt modelId="{B1271472-DBAC-44DE-8849-D5B85A8C5FFD}" type="parTrans" cxnId="{8564C350-645A-48ED-B443-1FDF22DAA817}">
      <dgm:prSet/>
      <dgm:spPr/>
      <dgm:t>
        <a:bodyPr/>
        <a:lstStyle/>
        <a:p>
          <a:endParaRPr lang="ru-RU"/>
        </a:p>
      </dgm:t>
    </dgm:pt>
    <dgm:pt modelId="{02389D6A-9A95-4A16-BFAB-96F05213B5E6}" type="sibTrans" cxnId="{8564C350-645A-48ED-B443-1FDF22DAA817}">
      <dgm:prSet/>
      <dgm:spPr/>
      <dgm:t>
        <a:bodyPr/>
        <a:lstStyle/>
        <a:p>
          <a:endParaRPr lang="ru-RU"/>
        </a:p>
      </dgm:t>
    </dgm:pt>
    <dgm:pt modelId="{F69D0EB7-F82E-44B4-A217-8017E22D4CB7}" type="pres">
      <dgm:prSet presAssocID="{C30C41F0-AE7B-437D-A0DE-A46F6C07AA6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2C9762-3FFC-47F6-92E9-E7E2DB56E81D}" type="pres">
      <dgm:prSet presAssocID="{BE01745A-E2E3-4224-B8B5-8EDC6A1B963B}" presName="parentText" presStyleLbl="node1" presStyleIdx="0" presStyleCnt="1" custScaleY="8792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64C350-645A-48ED-B443-1FDF22DAA817}" srcId="{C30C41F0-AE7B-437D-A0DE-A46F6C07AA6E}" destId="{BE01745A-E2E3-4224-B8B5-8EDC6A1B963B}" srcOrd="0" destOrd="0" parTransId="{B1271472-DBAC-44DE-8849-D5B85A8C5FFD}" sibTransId="{02389D6A-9A95-4A16-BFAB-96F05213B5E6}"/>
    <dgm:cxn modelId="{7C8790C5-42B9-48AC-8DF5-50E62FD1771F}" type="presOf" srcId="{C30C41F0-AE7B-437D-A0DE-A46F6C07AA6E}" destId="{F69D0EB7-F82E-44B4-A217-8017E22D4CB7}" srcOrd="0" destOrd="0" presId="urn:microsoft.com/office/officeart/2005/8/layout/vList2"/>
    <dgm:cxn modelId="{790FC61D-7F2D-467B-9B65-233AD43C9B0E}" type="presOf" srcId="{BE01745A-E2E3-4224-B8B5-8EDC6A1B963B}" destId="{6F2C9762-3FFC-47F6-92E9-E7E2DB56E81D}" srcOrd="0" destOrd="0" presId="urn:microsoft.com/office/officeart/2005/8/layout/vList2"/>
    <dgm:cxn modelId="{4E8AE15C-D14E-4FD5-B443-FE096BCAFABF}" type="presParOf" srcId="{F69D0EB7-F82E-44B4-A217-8017E22D4CB7}" destId="{6F2C9762-3FFC-47F6-92E9-E7E2DB56E81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A97896-168A-4026-9658-656AE7F7C36F}" type="doc">
      <dgm:prSet loTypeId="urn:microsoft.com/office/officeart/2005/8/layout/vList2" loCatId="list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CFFFD25C-F9AC-46BF-B30C-342554C5B310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 Семинар для педагогов  «Развитие конфликтологической компетентности»</a:t>
          </a:r>
          <a:endParaRPr lang="ru-RU" dirty="0">
            <a:solidFill>
              <a:srgbClr val="002060"/>
            </a:solidFill>
          </a:endParaRPr>
        </a:p>
      </dgm:t>
    </dgm:pt>
    <dgm:pt modelId="{13305738-ACA9-4529-9B3A-5347F1D6E4B9}" type="parTrans" cxnId="{ECEE2A1D-EE0D-4833-A7CA-64EC072CDA7C}">
      <dgm:prSet/>
      <dgm:spPr/>
      <dgm:t>
        <a:bodyPr/>
        <a:lstStyle/>
        <a:p>
          <a:endParaRPr lang="ru-RU"/>
        </a:p>
      </dgm:t>
    </dgm:pt>
    <dgm:pt modelId="{2C0B0B99-1573-4FFD-8EE4-F3B8A48D9EFA}" type="sibTrans" cxnId="{ECEE2A1D-EE0D-4833-A7CA-64EC072CDA7C}">
      <dgm:prSet/>
      <dgm:spPr/>
      <dgm:t>
        <a:bodyPr/>
        <a:lstStyle/>
        <a:p>
          <a:endParaRPr lang="ru-RU"/>
        </a:p>
      </dgm:t>
    </dgm:pt>
    <dgm:pt modelId="{3C9326F0-FFB7-48F5-9A9B-C9D2FC80CE3F}" type="pres">
      <dgm:prSet presAssocID="{84A97896-168A-4026-9658-656AE7F7C36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700D8B-2A39-40AF-BF0C-99C421E035E5}" type="pres">
      <dgm:prSet presAssocID="{CFFFD25C-F9AC-46BF-B30C-342554C5B310}" presName="parentText" presStyleLbl="node1" presStyleIdx="0" presStyleCnt="1" custScaleY="125798" custLinFactNeighborY="-2362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026744-4460-4981-85CD-2012C267A251}" type="presOf" srcId="{84A97896-168A-4026-9658-656AE7F7C36F}" destId="{3C9326F0-FFB7-48F5-9A9B-C9D2FC80CE3F}" srcOrd="0" destOrd="0" presId="urn:microsoft.com/office/officeart/2005/8/layout/vList2"/>
    <dgm:cxn modelId="{07C0077F-C9DD-474B-8D59-D8FEEB890EEF}" type="presOf" srcId="{CFFFD25C-F9AC-46BF-B30C-342554C5B310}" destId="{8C700D8B-2A39-40AF-BF0C-99C421E035E5}" srcOrd="0" destOrd="0" presId="urn:microsoft.com/office/officeart/2005/8/layout/vList2"/>
    <dgm:cxn modelId="{ECEE2A1D-EE0D-4833-A7CA-64EC072CDA7C}" srcId="{84A97896-168A-4026-9658-656AE7F7C36F}" destId="{CFFFD25C-F9AC-46BF-B30C-342554C5B310}" srcOrd="0" destOrd="0" parTransId="{13305738-ACA9-4529-9B3A-5347F1D6E4B9}" sibTransId="{2C0B0B99-1573-4FFD-8EE4-F3B8A48D9EFA}"/>
    <dgm:cxn modelId="{B9DC7BC5-AAFC-46F5-85CD-F0B32D49A870}" type="presParOf" srcId="{3C9326F0-FFB7-48F5-9A9B-C9D2FC80CE3F}" destId="{8C700D8B-2A39-40AF-BF0C-99C421E035E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A97896-168A-4026-9658-656AE7F7C36F}" type="doc">
      <dgm:prSet loTypeId="urn:microsoft.com/office/officeart/2005/8/layout/vList2" loCatId="list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CFFFD25C-F9AC-46BF-B30C-342554C5B310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dirty="0" smtClean="0">
              <a:solidFill>
                <a:srgbClr val="002060"/>
              </a:solidFill>
            </a:rPr>
            <a:t>Родительское собрание</a:t>
          </a:r>
        </a:p>
        <a:p>
          <a:pPr algn="ctr"/>
          <a:r>
            <a:rPr lang="ru-RU" dirty="0" smtClean="0">
              <a:solidFill>
                <a:srgbClr val="002060"/>
              </a:solidFill>
            </a:rPr>
            <a:t>«Профилактика и регулирование конфликтов в семье» </a:t>
          </a:r>
          <a:endParaRPr lang="ru-RU" dirty="0">
            <a:solidFill>
              <a:srgbClr val="002060"/>
            </a:solidFill>
          </a:endParaRPr>
        </a:p>
      </dgm:t>
    </dgm:pt>
    <dgm:pt modelId="{13305738-ACA9-4529-9B3A-5347F1D6E4B9}" type="parTrans" cxnId="{ECEE2A1D-EE0D-4833-A7CA-64EC072CDA7C}">
      <dgm:prSet/>
      <dgm:spPr/>
      <dgm:t>
        <a:bodyPr/>
        <a:lstStyle/>
        <a:p>
          <a:endParaRPr lang="ru-RU"/>
        </a:p>
      </dgm:t>
    </dgm:pt>
    <dgm:pt modelId="{2C0B0B99-1573-4FFD-8EE4-F3B8A48D9EFA}" type="sibTrans" cxnId="{ECEE2A1D-EE0D-4833-A7CA-64EC072CDA7C}">
      <dgm:prSet/>
      <dgm:spPr/>
      <dgm:t>
        <a:bodyPr/>
        <a:lstStyle/>
        <a:p>
          <a:endParaRPr lang="ru-RU"/>
        </a:p>
      </dgm:t>
    </dgm:pt>
    <dgm:pt modelId="{3C9326F0-FFB7-48F5-9A9B-C9D2FC80CE3F}" type="pres">
      <dgm:prSet presAssocID="{84A97896-168A-4026-9658-656AE7F7C36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700D8B-2A39-40AF-BF0C-99C421E035E5}" type="pres">
      <dgm:prSet presAssocID="{CFFFD25C-F9AC-46BF-B30C-342554C5B310}" presName="parentText" presStyleLbl="node1" presStyleIdx="0" presStyleCnt="1" custScaleY="101798" custLinFactNeighborX="-970" custLinFactNeighborY="-71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66788D-6E95-4FED-88B7-24F8543E56A2}" type="presOf" srcId="{84A97896-168A-4026-9658-656AE7F7C36F}" destId="{3C9326F0-FFB7-48F5-9A9B-C9D2FC80CE3F}" srcOrd="0" destOrd="0" presId="urn:microsoft.com/office/officeart/2005/8/layout/vList2"/>
    <dgm:cxn modelId="{389BB974-8365-4954-B3F9-640E27DADACB}" type="presOf" srcId="{CFFFD25C-F9AC-46BF-B30C-342554C5B310}" destId="{8C700D8B-2A39-40AF-BF0C-99C421E035E5}" srcOrd="0" destOrd="0" presId="urn:microsoft.com/office/officeart/2005/8/layout/vList2"/>
    <dgm:cxn modelId="{ECEE2A1D-EE0D-4833-A7CA-64EC072CDA7C}" srcId="{84A97896-168A-4026-9658-656AE7F7C36F}" destId="{CFFFD25C-F9AC-46BF-B30C-342554C5B310}" srcOrd="0" destOrd="0" parTransId="{13305738-ACA9-4529-9B3A-5347F1D6E4B9}" sibTransId="{2C0B0B99-1573-4FFD-8EE4-F3B8A48D9EFA}"/>
    <dgm:cxn modelId="{44324C26-F89E-4FEE-8C2B-87F5D9442F90}" type="presParOf" srcId="{3C9326F0-FFB7-48F5-9A9B-C9D2FC80CE3F}" destId="{8C700D8B-2A39-40AF-BF0C-99C421E035E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D0D3FFF-492B-48E6-9AF5-B372FBF66CD3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B4D4E20-3274-421B-8509-1D2923F4A6B6}">
      <dgm:prSet/>
      <dgm:spPr/>
      <dgm:t>
        <a:bodyPr/>
        <a:lstStyle/>
        <a:p>
          <a:pPr algn="ctr" rtl="0"/>
          <a:r>
            <a:rPr lang="ru-RU" b="0" dirty="0" smtClean="0">
              <a:solidFill>
                <a:srgbClr val="002060"/>
              </a:solidFill>
            </a:rPr>
            <a:t>«Переговоры» мастер класс для психологов образования  </a:t>
          </a:r>
        </a:p>
        <a:p>
          <a:pPr algn="ctr" rtl="0"/>
          <a:r>
            <a:rPr lang="ru-RU" b="0" dirty="0" smtClean="0">
              <a:solidFill>
                <a:srgbClr val="002060"/>
              </a:solidFill>
            </a:rPr>
            <a:t>г. Ярославля</a:t>
          </a:r>
          <a:endParaRPr lang="ru-RU" b="0" dirty="0">
            <a:solidFill>
              <a:srgbClr val="002060"/>
            </a:solidFill>
          </a:endParaRPr>
        </a:p>
      </dgm:t>
    </dgm:pt>
    <dgm:pt modelId="{8C0632A1-6954-44D5-9022-1692F4615F21}" type="parTrans" cxnId="{E1799D7E-59D4-4584-A577-7D4F62E96D5E}">
      <dgm:prSet/>
      <dgm:spPr/>
      <dgm:t>
        <a:bodyPr/>
        <a:lstStyle/>
        <a:p>
          <a:endParaRPr lang="ru-RU"/>
        </a:p>
      </dgm:t>
    </dgm:pt>
    <dgm:pt modelId="{A1934F99-DAF9-4C92-A6E1-7CB9FA98A37E}" type="sibTrans" cxnId="{E1799D7E-59D4-4584-A577-7D4F62E96D5E}">
      <dgm:prSet/>
      <dgm:spPr/>
      <dgm:t>
        <a:bodyPr/>
        <a:lstStyle/>
        <a:p>
          <a:endParaRPr lang="ru-RU"/>
        </a:p>
      </dgm:t>
    </dgm:pt>
    <dgm:pt modelId="{99009569-627A-4303-A8FD-43062DE52E10}" type="pres">
      <dgm:prSet presAssocID="{6D0D3FFF-492B-48E6-9AF5-B372FBF66CD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F859415-66B2-4302-BA2F-A57792C8C6E2}" type="pres">
      <dgm:prSet presAssocID="{5B4D4E20-3274-421B-8509-1D2923F4A6B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81AF91-545E-4179-8C41-0AB5256FFF72}" type="presOf" srcId="{5B4D4E20-3274-421B-8509-1D2923F4A6B6}" destId="{DF859415-66B2-4302-BA2F-A57792C8C6E2}" srcOrd="0" destOrd="0" presId="urn:microsoft.com/office/officeart/2005/8/layout/vList2"/>
    <dgm:cxn modelId="{2F60E724-765D-4441-B2C6-6087B3D42968}" type="presOf" srcId="{6D0D3FFF-492B-48E6-9AF5-B372FBF66CD3}" destId="{99009569-627A-4303-A8FD-43062DE52E10}" srcOrd="0" destOrd="0" presId="urn:microsoft.com/office/officeart/2005/8/layout/vList2"/>
    <dgm:cxn modelId="{E1799D7E-59D4-4584-A577-7D4F62E96D5E}" srcId="{6D0D3FFF-492B-48E6-9AF5-B372FBF66CD3}" destId="{5B4D4E20-3274-421B-8509-1D2923F4A6B6}" srcOrd="0" destOrd="0" parTransId="{8C0632A1-6954-44D5-9022-1692F4615F21}" sibTransId="{A1934F99-DAF9-4C92-A6E1-7CB9FA98A37E}"/>
    <dgm:cxn modelId="{8F1F616F-9D23-4147-8C72-F2A8284B1E52}" type="presParOf" srcId="{99009569-627A-4303-A8FD-43062DE52E10}" destId="{DF859415-66B2-4302-BA2F-A57792C8C6E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9E4C8DE-8A37-4AA3-BA4B-0DA4B147E2D2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231E2D19-614A-4B07-825F-56E598F522AE}">
      <dgm:prSet/>
      <dgm:spPr/>
      <dgm:t>
        <a:bodyPr/>
        <a:lstStyle/>
        <a:p>
          <a:pPr rtl="0"/>
          <a:r>
            <a:rPr lang="ru-RU" b="1" dirty="0" smtClean="0">
              <a:solidFill>
                <a:srgbClr val="002060"/>
              </a:solidFill>
            </a:rPr>
            <a:t>Основные этапы реализации проекта:</a:t>
          </a:r>
          <a:endParaRPr lang="ru-RU" b="1" dirty="0">
            <a:solidFill>
              <a:srgbClr val="002060"/>
            </a:solidFill>
          </a:endParaRPr>
        </a:p>
      </dgm:t>
    </dgm:pt>
    <dgm:pt modelId="{CA5BEB1A-3735-49E0-BFCA-CDB91BA22CAC}" type="parTrans" cxnId="{4C080E02-9722-40DE-BA01-FEDAC34A5023}">
      <dgm:prSet/>
      <dgm:spPr/>
      <dgm:t>
        <a:bodyPr/>
        <a:lstStyle/>
        <a:p>
          <a:endParaRPr lang="ru-RU"/>
        </a:p>
      </dgm:t>
    </dgm:pt>
    <dgm:pt modelId="{23B2D96F-43E2-4904-BFA9-498E23126742}" type="sibTrans" cxnId="{4C080E02-9722-40DE-BA01-FEDAC34A5023}">
      <dgm:prSet/>
      <dgm:spPr/>
      <dgm:t>
        <a:bodyPr/>
        <a:lstStyle/>
        <a:p>
          <a:endParaRPr lang="ru-RU"/>
        </a:p>
      </dgm:t>
    </dgm:pt>
    <dgm:pt modelId="{76F12FF1-476F-4A2E-A3BC-D64AC839B4FE}" type="pres">
      <dgm:prSet presAssocID="{09E4C8DE-8A37-4AA3-BA4B-0DA4B147E2D2}" presName="linear" presStyleCnt="0">
        <dgm:presLayoutVars>
          <dgm:animLvl val="lvl"/>
          <dgm:resizeHandles val="exact"/>
        </dgm:presLayoutVars>
      </dgm:prSet>
      <dgm:spPr/>
    </dgm:pt>
    <dgm:pt modelId="{5BD3676C-7632-48D9-9308-491D569C9063}" type="pres">
      <dgm:prSet presAssocID="{231E2D19-614A-4B07-825F-56E598F522AE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31E7FA26-A72D-4CF5-854C-05B70F88AD37}" type="presOf" srcId="{231E2D19-614A-4B07-825F-56E598F522AE}" destId="{5BD3676C-7632-48D9-9308-491D569C9063}" srcOrd="0" destOrd="0" presId="urn:microsoft.com/office/officeart/2005/8/layout/vList2"/>
    <dgm:cxn modelId="{7ED6562A-ABCC-4805-8551-566030643562}" type="presOf" srcId="{09E4C8DE-8A37-4AA3-BA4B-0DA4B147E2D2}" destId="{76F12FF1-476F-4A2E-A3BC-D64AC839B4FE}" srcOrd="0" destOrd="0" presId="urn:microsoft.com/office/officeart/2005/8/layout/vList2"/>
    <dgm:cxn modelId="{4C080E02-9722-40DE-BA01-FEDAC34A5023}" srcId="{09E4C8DE-8A37-4AA3-BA4B-0DA4B147E2D2}" destId="{231E2D19-614A-4B07-825F-56E598F522AE}" srcOrd="0" destOrd="0" parTransId="{CA5BEB1A-3735-49E0-BFCA-CDB91BA22CAC}" sibTransId="{23B2D96F-43E2-4904-BFA9-498E23126742}"/>
    <dgm:cxn modelId="{0C1CA395-21B1-4DE6-9441-7AD10145A636}" type="presParOf" srcId="{76F12FF1-476F-4A2E-A3BC-D64AC839B4FE}" destId="{5BD3676C-7632-48D9-9308-491D569C906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8F594DC-C02D-48E1-845E-47BFF9FC413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1431E5E-C3C3-4B72-BC83-B3393FD37206}">
      <dgm:prSet/>
      <dgm:spPr/>
      <dgm:t>
        <a:bodyPr/>
        <a:lstStyle/>
        <a:p>
          <a:pPr rtl="0"/>
          <a:r>
            <a:rPr lang="en-US" b="1" dirty="0" smtClean="0">
              <a:latin typeface="+mn-lt"/>
            </a:rPr>
            <a:t>I</a:t>
          </a:r>
          <a:r>
            <a:rPr lang="ru-RU" b="1" dirty="0" smtClean="0">
              <a:latin typeface="+mn-lt"/>
            </a:rPr>
            <a:t> этап  </a:t>
          </a:r>
        </a:p>
        <a:p>
          <a:pPr rtl="0"/>
          <a:r>
            <a:rPr lang="ru-RU" b="1" dirty="0" smtClean="0">
              <a:latin typeface="+mn-lt"/>
            </a:rPr>
            <a:t>(февраль – август 2015 г.) </a:t>
          </a:r>
          <a:endParaRPr lang="ru-RU" b="1" dirty="0">
            <a:latin typeface="+mn-lt"/>
          </a:endParaRPr>
        </a:p>
      </dgm:t>
    </dgm:pt>
    <dgm:pt modelId="{CBB4A343-C286-41F7-A3F5-73330D1771F2}" type="parTrans" cxnId="{ADC55E3B-8471-451F-99BE-0FCEBF721FF6}">
      <dgm:prSet/>
      <dgm:spPr/>
      <dgm:t>
        <a:bodyPr/>
        <a:lstStyle/>
        <a:p>
          <a:endParaRPr lang="ru-RU"/>
        </a:p>
      </dgm:t>
    </dgm:pt>
    <dgm:pt modelId="{0E56EEB6-86FC-481A-9B0A-28587F70DA41}" type="sibTrans" cxnId="{ADC55E3B-8471-451F-99BE-0FCEBF721FF6}">
      <dgm:prSet/>
      <dgm:spPr/>
      <dgm:t>
        <a:bodyPr/>
        <a:lstStyle/>
        <a:p>
          <a:endParaRPr lang="ru-RU"/>
        </a:p>
      </dgm:t>
    </dgm:pt>
    <dgm:pt modelId="{B56258C8-48BD-4000-A674-DF7578224C3C}">
      <dgm:prSet/>
      <dgm:spPr/>
      <dgm:t>
        <a:bodyPr/>
        <a:lstStyle/>
        <a:p>
          <a:pPr rtl="0"/>
          <a:r>
            <a:rPr lang="en-US" b="1" dirty="0" smtClean="0"/>
            <a:t>II</a:t>
          </a:r>
          <a:r>
            <a:rPr lang="ru-RU" b="1" dirty="0" smtClean="0"/>
            <a:t> этап  </a:t>
          </a:r>
        </a:p>
        <a:p>
          <a:pPr rtl="0"/>
          <a:r>
            <a:rPr lang="ru-RU" b="1" dirty="0" smtClean="0"/>
            <a:t>(сентябрь  2015 г. – август 2016 г.) </a:t>
          </a:r>
          <a:endParaRPr lang="ru-RU" b="1" dirty="0"/>
        </a:p>
      </dgm:t>
    </dgm:pt>
    <dgm:pt modelId="{44F78051-3073-4E1F-8675-98FFE1D69729}" type="parTrans" cxnId="{F7ADF62A-F4DB-4755-80D8-B0607C160D3D}">
      <dgm:prSet/>
      <dgm:spPr/>
      <dgm:t>
        <a:bodyPr/>
        <a:lstStyle/>
        <a:p>
          <a:endParaRPr lang="ru-RU"/>
        </a:p>
      </dgm:t>
    </dgm:pt>
    <dgm:pt modelId="{AB0543A2-7DFB-4159-AC1B-5992FCEA1972}" type="sibTrans" cxnId="{F7ADF62A-F4DB-4755-80D8-B0607C160D3D}">
      <dgm:prSet/>
      <dgm:spPr/>
      <dgm:t>
        <a:bodyPr/>
        <a:lstStyle/>
        <a:p>
          <a:endParaRPr lang="ru-RU"/>
        </a:p>
      </dgm:t>
    </dgm:pt>
    <dgm:pt modelId="{11AAE53C-925A-4A2B-8271-F48871AA472B}">
      <dgm:prSet/>
      <dgm:spPr/>
      <dgm:t>
        <a:bodyPr/>
        <a:lstStyle/>
        <a:p>
          <a:pPr rtl="0"/>
          <a:r>
            <a:rPr lang="en-US" b="1" dirty="0" smtClean="0"/>
            <a:t>III</a:t>
          </a:r>
          <a:r>
            <a:rPr lang="ru-RU" b="1" dirty="0" smtClean="0"/>
            <a:t> этап</a:t>
          </a:r>
        </a:p>
        <a:p>
          <a:pPr rtl="0"/>
          <a:r>
            <a:rPr lang="ru-RU" b="1" dirty="0" smtClean="0"/>
            <a:t> (сентябрь 2016 – декабрь 2017 г.)   </a:t>
          </a:r>
          <a:endParaRPr lang="ru-RU" b="1" dirty="0"/>
        </a:p>
      </dgm:t>
    </dgm:pt>
    <dgm:pt modelId="{AD5A3F47-203F-42B6-9384-15ECD196B135}" type="parTrans" cxnId="{AAC9476B-A70B-436A-9DD1-D872B5406F91}">
      <dgm:prSet/>
      <dgm:spPr/>
      <dgm:t>
        <a:bodyPr/>
        <a:lstStyle/>
        <a:p>
          <a:endParaRPr lang="ru-RU"/>
        </a:p>
      </dgm:t>
    </dgm:pt>
    <dgm:pt modelId="{FA6B69BB-E27C-41A0-843F-EAB06CFFE074}" type="sibTrans" cxnId="{AAC9476B-A70B-436A-9DD1-D872B5406F91}">
      <dgm:prSet/>
      <dgm:spPr/>
      <dgm:t>
        <a:bodyPr/>
        <a:lstStyle/>
        <a:p>
          <a:endParaRPr lang="ru-RU"/>
        </a:p>
      </dgm:t>
    </dgm:pt>
    <dgm:pt modelId="{0AD30EB7-1150-4841-AAE3-FD3942D46AC7}">
      <dgm:prSet/>
      <dgm:spPr/>
      <dgm:t>
        <a:bodyPr/>
        <a:lstStyle/>
        <a:p>
          <a:pPr algn="l"/>
          <a:r>
            <a:rPr lang="ru-RU" b="0" dirty="0" smtClean="0">
              <a:solidFill>
                <a:srgbClr val="002060"/>
              </a:solidFill>
            </a:rPr>
            <a:t>создание  нормативно-правовых и  организационных  условий для эффективной работы  Ресурсного центра по развитию ШСМ.</a:t>
          </a:r>
          <a:endParaRPr lang="ru-RU" b="0" dirty="0">
            <a:solidFill>
              <a:srgbClr val="002060"/>
            </a:solidFill>
          </a:endParaRPr>
        </a:p>
      </dgm:t>
    </dgm:pt>
    <dgm:pt modelId="{A6F181BA-7954-4FE6-BCDE-93CDB4A95B0D}" type="parTrans" cxnId="{1BF4661F-81E3-4E77-A1AF-9711F4EF7DD4}">
      <dgm:prSet/>
      <dgm:spPr/>
      <dgm:t>
        <a:bodyPr/>
        <a:lstStyle/>
        <a:p>
          <a:endParaRPr lang="ru-RU"/>
        </a:p>
      </dgm:t>
    </dgm:pt>
    <dgm:pt modelId="{91960AFA-B8ED-411D-8C9E-130590971ED6}" type="sibTrans" cxnId="{1BF4661F-81E3-4E77-A1AF-9711F4EF7DD4}">
      <dgm:prSet/>
      <dgm:spPr/>
      <dgm:t>
        <a:bodyPr/>
        <a:lstStyle/>
        <a:p>
          <a:endParaRPr lang="ru-RU"/>
        </a:p>
      </dgm:t>
    </dgm:pt>
    <dgm:pt modelId="{026336C7-7637-403B-9887-201530D11811}">
      <dgm:prSet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>
              <a:solidFill>
                <a:srgbClr val="002060"/>
              </a:solidFill>
            </a:rPr>
            <a:t>разработка, апробация и внедрение эффективной модели ШСМ в г. Ярославле.</a:t>
          </a:r>
        </a:p>
        <a:p>
          <a:pPr marL="57150" indent="0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dirty="0">
            <a:solidFill>
              <a:srgbClr val="002060"/>
            </a:solidFill>
          </a:endParaRPr>
        </a:p>
      </dgm:t>
    </dgm:pt>
    <dgm:pt modelId="{446CA3CF-B375-4B10-A12C-0572FE7A1AD2}" type="parTrans" cxnId="{1E9EF7C8-2F3C-47EC-BD1E-C9F29472CA96}">
      <dgm:prSet/>
      <dgm:spPr/>
      <dgm:t>
        <a:bodyPr/>
        <a:lstStyle/>
        <a:p>
          <a:endParaRPr lang="ru-RU"/>
        </a:p>
      </dgm:t>
    </dgm:pt>
    <dgm:pt modelId="{BAE58D40-E744-4E6E-B5C0-A952EDBBABF1}" type="sibTrans" cxnId="{1E9EF7C8-2F3C-47EC-BD1E-C9F29472CA96}">
      <dgm:prSet/>
      <dgm:spPr/>
      <dgm:t>
        <a:bodyPr/>
        <a:lstStyle/>
        <a:p>
          <a:endParaRPr lang="ru-RU"/>
        </a:p>
      </dgm:t>
    </dgm:pt>
    <dgm:pt modelId="{5501B36E-FF39-42BC-8BD2-949D1B22F8A6}">
      <dgm:prSet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>
              <a:solidFill>
                <a:srgbClr val="002060"/>
              </a:solidFill>
            </a:rPr>
            <a:t>расширение пространства деятельности ШСМ в регионе, продолжение научно-методического сопровождения и   мониторинг эффективности их деятельности.</a:t>
          </a:r>
        </a:p>
        <a:p>
          <a:pPr marL="57150" indent="0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dirty="0"/>
        </a:p>
      </dgm:t>
    </dgm:pt>
    <dgm:pt modelId="{412D8F2C-D8B7-44DE-9DF7-FF8EEE023BB1}" type="parTrans" cxnId="{CCB27E75-3B89-477F-B8EE-962EFD5EAF15}">
      <dgm:prSet/>
      <dgm:spPr/>
      <dgm:t>
        <a:bodyPr/>
        <a:lstStyle/>
        <a:p>
          <a:endParaRPr lang="ru-RU"/>
        </a:p>
      </dgm:t>
    </dgm:pt>
    <dgm:pt modelId="{AF830969-DA8D-4576-A59F-97CDA0E475F5}" type="sibTrans" cxnId="{CCB27E75-3B89-477F-B8EE-962EFD5EAF15}">
      <dgm:prSet/>
      <dgm:spPr/>
      <dgm:t>
        <a:bodyPr/>
        <a:lstStyle/>
        <a:p>
          <a:endParaRPr lang="ru-RU"/>
        </a:p>
      </dgm:t>
    </dgm:pt>
    <dgm:pt modelId="{8ADE2D10-C7B5-41A3-8332-D2A4E246AA10}" type="pres">
      <dgm:prSet presAssocID="{A8F594DC-C02D-48E1-845E-47BFF9FC4139}" presName="Name0" presStyleCnt="0">
        <dgm:presLayoutVars>
          <dgm:dir/>
          <dgm:animLvl val="lvl"/>
          <dgm:resizeHandles val="exact"/>
        </dgm:presLayoutVars>
      </dgm:prSet>
      <dgm:spPr/>
    </dgm:pt>
    <dgm:pt modelId="{55DD2448-BE65-45B7-9564-251924DE7C2B}" type="pres">
      <dgm:prSet presAssocID="{61431E5E-C3C3-4B72-BC83-B3393FD37206}" presName="composite" presStyleCnt="0"/>
      <dgm:spPr/>
    </dgm:pt>
    <dgm:pt modelId="{BB5BB847-0843-441F-AC9A-35C6661D75EB}" type="pres">
      <dgm:prSet presAssocID="{61431E5E-C3C3-4B72-BC83-B3393FD37206}" presName="parTx" presStyleLbl="alignNode1" presStyleIdx="0" presStyleCnt="3" custLinFactNeighborX="-5434" custLinFactNeighborY="-12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5776C1-892E-49BE-A9A6-6BF6D24A3B21}" type="pres">
      <dgm:prSet presAssocID="{61431E5E-C3C3-4B72-BC83-B3393FD37206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5BAED7-D4C7-43F1-A9D0-10115C83AEC0}" type="pres">
      <dgm:prSet presAssocID="{0E56EEB6-86FC-481A-9B0A-28587F70DA41}" presName="space" presStyleCnt="0"/>
      <dgm:spPr/>
    </dgm:pt>
    <dgm:pt modelId="{ABFAEEED-1E79-480B-A8BF-6BDA7C276C68}" type="pres">
      <dgm:prSet presAssocID="{B56258C8-48BD-4000-A674-DF7578224C3C}" presName="composite" presStyleCnt="0"/>
      <dgm:spPr/>
    </dgm:pt>
    <dgm:pt modelId="{7AA9F534-9003-4A0B-8CBB-8B6B1E6319D7}" type="pres">
      <dgm:prSet presAssocID="{B56258C8-48BD-4000-A674-DF7578224C3C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C5D4B7-D2F9-43DF-BDE1-AFE3EB774157}" type="pres">
      <dgm:prSet presAssocID="{B56258C8-48BD-4000-A674-DF7578224C3C}" presName="desTx" presStyleLbl="alignAccFollowNode1" presStyleIdx="1" presStyleCnt="3" custLinFactNeighborX="-1692" custLinFactNeighborY="1211">
        <dgm:presLayoutVars>
          <dgm:bulletEnabled val="1"/>
        </dgm:presLayoutVars>
      </dgm:prSet>
      <dgm:spPr/>
    </dgm:pt>
    <dgm:pt modelId="{A231FBEB-CD35-4308-A632-94B37A7204DA}" type="pres">
      <dgm:prSet presAssocID="{AB0543A2-7DFB-4159-AC1B-5992FCEA1972}" presName="space" presStyleCnt="0"/>
      <dgm:spPr/>
    </dgm:pt>
    <dgm:pt modelId="{F623819E-39F1-478D-B649-321F68070568}" type="pres">
      <dgm:prSet presAssocID="{11AAE53C-925A-4A2B-8271-F48871AA472B}" presName="composite" presStyleCnt="0"/>
      <dgm:spPr/>
    </dgm:pt>
    <dgm:pt modelId="{A5C86348-49E8-45BC-AAA9-7682696AD4E1}" type="pres">
      <dgm:prSet presAssocID="{11AAE53C-925A-4A2B-8271-F48871AA472B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EC19C7-6085-4CAC-999E-5C2AD242D4C1}" type="pres">
      <dgm:prSet presAssocID="{11AAE53C-925A-4A2B-8271-F48871AA472B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1E9EF7C8-2F3C-47EC-BD1E-C9F29472CA96}" srcId="{B56258C8-48BD-4000-A674-DF7578224C3C}" destId="{026336C7-7637-403B-9887-201530D11811}" srcOrd="0" destOrd="0" parTransId="{446CA3CF-B375-4B10-A12C-0572FE7A1AD2}" sibTransId="{BAE58D40-E744-4E6E-B5C0-A952EDBBABF1}"/>
    <dgm:cxn modelId="{50F04FA9-2D42-431A-9640-F342998551E5}" type="presOf" srcId="{A8F594DC-C02D-48E1-845E-47BFF9FC4139}" destId="{8ADE2D10-C7B5-41A3-8332-D2A4E246AA10}" srcOrd="0" destOrd="0" presId="urn:microsoft.com/office/officeart/2005/8/layout/hList1"/>
    <dgm:cxn modelId="{82C4241A-DF6A-41BC-B229-A6B015C19804}" type="presOf" srcId="{5501B36E-FF39-42BC-8BD2-949D1B22F8A6}" destId="{53EC19C7-6085-4CAC-999E-5C2AD242D4C1}" srcOrd="0" destOrd="0" presId="urn:microsoft.com/office/officeart/2005/8/layout/hList1"/>
    <dgm:cxn modelId="{13A37313-D76B-4E2B-BBDA-02C9C923ABAA}" type="presOf" srcId="{B56258C8-48BD-4000-A674-DF7578224C3C}" destId="{7AA9F534-9003-4A0B-8CBB-8B6B1E6319D7}" srcOrd="0" destOrd="0" presId="urn:microsoft.com/office/officeart/2005/8/layout/hList1"/>
    <dgm:cxn modelId="{CCB27E75-3B89-477F-B8EE-962EFD5EAF15}" srcId="{11AAE53C-925A-4A2B-8271-F48871AA472B}" destId="{5501B36E-FF39-42BC-8BD2-949D1B22F8A6}" srcOrd="0" destOrd="0" parTransId="{412D8F2C-D8B7-44DE-9DF7-FF8EEE023BB1}" sibTransId="{AF830969-DA8D-4576-A59F-97CDA0E475F5}"/>
    <dgm:cxn modelId="{1BF4661F-81E3-4E77-A1AF-9711F4EF7DD4}" srcId="{61431E5E-C3C3-4B72-BC83-B3393FD37206}" destId="{0AD30EB7-1150-4841-AAE3-FD3942D46AC7}" srcOrd="0" destOrd="0" parTransId="{A6F181BA-7954-4FE6-BCDE-93CDB4A95B0D}" sibTransId="{91960AFA-B8ED-411D-8C9E-130590971ED6}"/>
    <dgm:cxn modelId="{F7ADF62A-F4DB-4755-80D8-B0607C160D3D}" srcId="{A8F594DC-C02D-48E1-845E-47BFF9FC4139}" destId="{B56258C8-48BD-4000-A674-DF7578224C3C}" srcOrd="1" destOrd="0" parTransId="{44F78051-3073-4E1F-8675-98FFE1D69729}" sibTransId="{AB0543A2-7DFB-4159-AC1B-5992FCEA1972}"/>
    <dgm:cxn modelId="{32FE1DD0-977C-48FE-9A36-9CFD0412579F}" type="presOf" srcId="{61431E5E-C3C3-4B72-BC83-B3393FD37206}" destId="{BB5BB847-0843-441F-AC9A-35C6661D75EB}" srcOrd="0" destOrd="0" presId="urn:microsoft.com/office/officeart/2005/8/layout/hList1"/>
    <dgm:cxn modelId="{51EEC40F-8D4A-4C34-B65F-B17963C2A530}" type="presOf" srcId="{026336C7-7637-403B-9887-201530D11811}" destId="{5FC5D4B7-D2F9-43DF-BDE1-AFE3EB774157}" srcOrd="0" destOrd="0" presId="urn:microsoft.com/office/officeart/2005/8/layout/hList1"/>
    <dgm:cxn modelId="{086AC571-6338-4647-A3E2-1BCD82C3992D}" type="presOf" srcId="{11AAE53C-925A-4A2B-8271-F48871AA472B}" destId="{A5C86348-49E8-45BC-AAA9-7682696AD4E1}" srcOrd="0" destOrd="0" presId="urn:microsoft.com/office/officeart/2005/8/layout/hList1"/>
    <dgm:cxn modelId="{2923EAA6-CC0A-4A5A-8419-E8B993993FB8}" type="presOf" srcId="{0AD30EB7-1150-4841-AAE3-FD3942D46AC7}" destId="{1B5776C1-892E-49BE-A9A6-6BF6D24A3B21}" srcOrd="0" destOrd="0" presId="urn:microsoft.com/office/officeart/2005/8/layout/hList1"/>
    <dgm:cxn modelId="{ADC55E3B-8471-451F-99BE-0FCEBF721FF6}" srcId="{A8F594DC-C02D-48E1-845E-47BFF9FC4139}" destId="{61431E5E-C3C3-4B72-BC83-B3393FD37206}" srcOrd="0" destOrd="0" parTransId="{CBB4A343-C286-41F7-A3F5-73330D1771F2}" sibTransId="{0E56EEB6-86FC-481A-9B0A-28587F70DA41}"/>
    <dgm:cxn modelId="{AAC9476B-A70B-436A-9DD1-D872B5406F91}" srcId="{A8F594DC-C02D-48E1-845E-47BFF9FC4139}" destId="{11AAE53C-925A-4A2B-8271-F48871AA472B}" srcOrd="2" destOrd="0" parTransId="{AD5A3F47-203F-42B6-9384-15ECD196B135}" sibTransId="{FA6B69BB-E27C-41A0-843F-EAB06CFFE074}"/>
    <dgm:cxn modelId="{92654836-3B93-4940-938A-F5F05BE8CD09}" type="presParOf" srcId="{8ADE2D10-C7B5-41A3-8332-D2A4E246AA10}" destId="{55DD2448-BE65-45B7-9564-251924DE7C2B}" srcOrd="0" destOrd="0" presId="urn:microsoft.com/office/officeart/2005/8/layout/hList1"/>
    <dgm:cxn modelId="{3AEC6C06-7E95-4C41-BD21-772BB97A73EC}" type="presParOf" srcId="{55DD2448-BE65-45B7-9564-251924DE7C2B}" destId="{BB5BB847-0843-441F-AC9A-35C6661D75EB}" srcOrd="0" destOrd="0" presId="urn:microsoft.com/office/officeart/2005/8/layout/hList1"/>
    <dgm:cxn modelId="{726DED6D-2CF7-4E93-8001-7D4164B0FBBB}" type="presParOf" srcId="{55DD2448-BE65-45B7-9564-251924DE7C2B}" destId="{1B5776C1-892E-49BE-A9A6-6BF6D24A3B21}" srcOrd="1" destOrd="0" presId="urn:microsoft.com/office/officeart/2005/8/layout/hList1"/>
    <dgm:cxn modelId="{67E74500-D54B-40A1-A84B-885C62000829}" type="presParOf" srcId="{8ADE2D10-C7B5-41A3-8332-D2A4E246AA10}" destId="{F95BAED7-D4C7-43F1-A9D0-10115C83AEC0}" srcOrd="1" destOrd="0" presId="urn:microsoft.com/office/officeart/2005/8/layout/hList1"/>
    <dgm:cxn modelId="{230FA939-2744-4A2B-9F52-0CCC9AE8A0EB}" type="presParOf" srcId="{8ADE2D10-C7B5-41A3-8332-D2A4E246AA10}" destId="{ABFAEEED-1E79-480B-A8BF-6BDA7C276C68}" srcOrd="2" destOrd="0" presId="urn:microsoft.com/office/officeart/2005/8/layout/hList1"/>
    <dgm:cxn modelId="{D2CCFC44-0B43-4CD2-805B-5085754AA54A}" type="presParOf" srcId="{ABFAEEED-1E79-480B-A8BF-6BDA7C276C68}" destId="{7AA9F534-9003-4A0B-8CBB-8B6B1E6319D7}" srcOrd="0" destOrd="0" presId="urn:microsoft.com/office/officeart/2005/8/layout/hList1"/>
    <dgm:cxn modelId="{B995AB5B-D077-4B12-8DF9-8000D76ABEB9}" type="presParOf" srcId="{ABFAEEED-1E79-480B-A8BF-6BDA7C276C68}" destId="{5FC5D4B7-D2F9-43DF-BDE1-AFE3EB774157}" srcOrd="1" destOrd="0" presId="urn:microsoft.com/office/officeart/2005/8/layout/hList1"/>
    <dgm:cxn modelId="{14EB57C6-EA9A-4C7A-8D78-69D6D0A9D664}" type="presParOf" srcId="{8ADE2D10-C7B5-41A3-8332-D2A4E246AA10}" destId="{A231FBEB-CD35-4308-A632-94B37A7204DA}" srcOrd="3" destOrd="0" presId="urn:microsoft.com/office/officeart/2005/8/layout/hList1"/>
    <dgm:cxn modelId="{27BCF834-D025-4CBA-830A-826BAB243715}" type="presParOf" srcId="{8ADE2D10-C7B5-41A3-8332-D2A4E246AA10}" destId="{F623819E-39F1-478D-B649-321F68070568}" srcOrd="4" destOrd="0" presId="urn:microsoft.com/office/officeart/2005/8/layout/hList1"/>
    <dgm:cxn modelId="{C2CFC460-C652-4840-A917-14350816B440}" type="presParOf" srcId="{F623819E-39F1-478D-B649-321F68070568}" destId="{A5C86348-49E8-45BC-AAA9-7682696AD4E1}" srcOrd="0" destOrd="0" presId="urn:microsoft.com/office/officeart/2005/8/layout/hList1"/>
    <dgm:cxn modelId="{506C53FB-0CE4-45D2-B6E2-69B8D2E18A25}" type="presParOf" srcId="{F623819E-39F1-478D-B649-321F68070568}" destId="{53EC19C7-6085-4CAC-999E-5C2AD242D4C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5FF105E-11FB-4B6F-94E5-C23D3BF8D868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A17C96F-CA05-43A8-A676-E56748B89CBA}">
      <dgm:prSet/>
      <dgm:spPr/>
      <dgm:t>
        <a:bodyPr/>
        <a:lstStyle/>
        <a:p>
          <a:pPr rtl="0"/>
          <a:r>
            <a:rPr lang="ru-RU" dirty="0" smtClean="0">
              <a:solidFill>
                <a:srgbClr val="002060"/>
              </a:solidFill>
            </a:rPr>
            <a:t>Кто выиграет от реализации проекта?</a:t>
          </a:r>
          <a:endParaRPr lang="ru-RU" dirty="0">
            <a:solidFill>
              <a:srgbClr val="002060"/>
            </a:solidFill>
          </a:endParaRPr>
        </a:p>
      </dgm:t>
    </dgm:pt>
    <dgm:pt modelId="{81D3791B-A0B8-46D7-ABE6-FB61DFEF6B88}" type="parTrans" cxnId="{742372BD-B61A-4F9D-B8BC-74BF9466AA12}">
      <dgm:prSet/>
      <dgm:spPr/>
      <dgm:t>
        <a:bodyPr/>
        <a:lstStyle/>
        <a:p>
          <a:endParaRPr lang="ru-RU"/>
        </a:p>
      </dgm:t>
    </dgm:pt>
    <dgm:pt modelId="{EC1347F6-3CF0-41F6-925A-D346DB5B7E0A}" type="sibTrans" cxnId="{742372BD-B61A-4F9D-B8BC-74BF9466AA12}">
      <dgm:prSet/>
      <dgm:spPr/>
      <dgm:t>
        <a:bodyPr/>
        <a:lstStyle/>
        <a:p>
          <a:endParaRPr lang="ru-RU"/>
        </a:p>
      </dgm:t>
    </dgm:pt>
    <dgm:pt modelId="{17473146-38B5-42B9-87A7-47B1174DE85B}" type="pres">
      <dgm:prSet presAssocID="{85FF105E-11FB-4B6F-94E5-C23D3BF8D86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D8CF2E-CECA-4658-AC9A-7304F805CA36}" type="pres">
      <dgm:prSet presAssocID="{1A17C96F-CA05-43A8-A676-E56748B89CBA}" presName="parentText" presStyleLbl="node1" presStyleIdx="0" presStyleCnt="1" custScaleY="2953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E0B511-B65E-4036-8E2B-BDAB1058ED4B}" type="presOf" srcId="{85FF105E-11FB-4B6F-94E5-C23D3BF8D868}" destId="{17473146-38B5-42B9-87A7-47B1174DE85B}" srcOrd="0" destOrd="0" presId="urn:microsoft.com/office/officeart/2005/8/layout/vList2"/>
    <dgm:cxn modelId="{5DE4EE7F-9937-4ECA-824B-9FDE5647A42F}" type="presOf" srcId="{1A17C96F-CA05-43A8-A676-E56748B89CBA}" destId="{F3D8CF2E-CECA-4658-AC9A-7304F805CA36}" srcOrd="0" destOrd="0" presId="urn:microsoft.com/office/officeart/2005/8/layout/vList2"/>
    <dgm:cxn modelId="{742372BD-B61A-4F9D-B8BC-74BF9466AA12}" srcId="{85FF105E-11FB-4B6F-94E5-C23D3BF8D868}" destId="{1A17C96F-CA05-43A8-A676-E56748B89CBA}" srcOrd="0" destOrd="0" parTransId="{81D3791B-A0B8-46D7-ABE6-FB61DFEF6B88}" sibTransId="{EC1347F6-3CF0-41F6-925A-D346DB5B7E0A}"/>
    <dgm:cxn modelId="{67846BD9-1F9E-4F5E-9B33-16686141A8C9}" type="presParOf" srcId="{17473146-38B5-42B9-87A7-47B1174DE85B}" destId="{F3D8CF2E-CECA-4658-AC9A-7304F805CA3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9A567F4-0942-4E47-BC70-ABAF119B8AE8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297F5C-2BA4-4AF0-9C53-B4FA503F8B4B}">
      <dgm:prSet phldrT="[Текст]"/>
      <dgm:spPr/>
      <dgm:t>
        <a:bodyPr/>
        <a:lstStyle/>
        <a:p>
          <a:pPr algn="ctr"/>
          <a:r>
            <a:rPr lang="ru-RU" dirty="0" smtClean="0">
              <a:solidFill>
                <a:srgbClr val="002060"/>
              </a:solidFill>
            </a:rPr>
            <a:t>Спасибо </a:t>
          </a:r>
        </a:p>
        <a:p>
          <a:pPr algn="ctr"/>
          <a:r>
            <a:rPr lang="ru-RU" dirty="0" smtClean="0">
              <a:solidFill>
                <a:srgbClr val="002060"/>
              </a:solidFill>
            </a:rPr>
            <a:t>за внимание!</a:t>
          </a:r>
          <a:endParaRPr lang="ru-RU" dirty="0">
            <a:solidFill>
              <a:srgbClr val="002060"/>
            </a:solidFill>
          </a:endParaRPr>
        </a:p>
      </dgm:t>
    </dgm:pt>
    <dgm:pt modelId="{524BC77C-60B6-4F54-9F98-1AD3E18BD579}" type="parTrans" cxnId="{3CE6EE7E-F864-4565-8C37-6D1CFE62B7D9}">
      <dgm:prSet/>
      <dgm:spPr/>
      <dgm:t>
        <a:bodyPr/>
        <a:lstStyle/>
        <a:p>
          <a:endParaRPr lang="ru-RU"/>
        </a:p>
      </dgm:t>
    </dgm:pt>
    <dgm:pt modelId="{1E571755-1650-4DD8-9504-9C989C071F9C}" type="sibTrans" cxnId="{3CE6EE7E-F864-4565-8C37-6D1CFE62B7D9}">
      <dgm:prSet/>
      <dgm:spPr/>
      <dgm:t>
        <a:bodyPr/>
        <a:lstStyle/>
        <a:p>
          <a:endParaRPr lang="ru-RU"/>
        </a:p>
      </dgm:t>
    </dgm:pt>
    <dgm:pt modelId="{0C0FD74D-E5E6-4F58-B2F8-4D20A7E4C5F6}" type="pres">
      <dgm:prSet presAssocID="{39A567F4-0942-4E47-BC70-ABAF119B8AE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AC4B3B-C139-49A5-BE42-30E14FF9B45A}" type="pres">
      <dgm:prSet presAssocID="{ED297F5C-2BA4-4AF0-9C53-B4FA503F8B4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C3E372-6925-46BE-8D2B-12FD97CA73DB}" type="presOf" srcId="{39A567F4-0942-4E47-BC70-ABAF119B8AE8}" destId="{0C0FD74D-E5E6-4F58-B2F8-4D20A7E4C5F6}" srcOrd="0" destOrd="0" presId="urn:microsoft.com/office/officeart/2005/8/layout/vList2"/>
    <dgm:cxn modelId="{FE9F0D86-8971-4346-86C5-B9965CDD678B}" type="presOf" srcId="{ED297F5C-2BA4-4AF0-9C53-B4FA503F8B4B}" destId="{97AC4B3B-C139-49A5-BE42-30E14FF9B45A}" srcOrd="0" destOrd="0" presId="urn:microsoft.com/office/officeart/2005/8/layout/vList2"/>
    <dgm:cxn modelId="{3CE6EE7E-F864-4565-8C37-6D1CFE62B7D9}" srcId="{39A567F4-0942-4E47-BC70-ABAF119B8AE8}" destId="{ED297F5C-2BA4-4AF0-9C53-B4FA503F8B4B}" srcOrd="0" destOrd="0" parTransId="{524BC77C-60B6-4F54-9F98-1AD3E18BD579}" sibTransId="{1E571755-1650-4DD8-9504-9C989C071F9C}"/>
    <dgm:cxn modelId="{8DC7ED39-2D3E-4C43-9A19-6D3128A9A6A4}" type="presParOf" srcId="{0C0FD74D-E5E6-4F58-B2F8-4D20A7E4C5F6}" destId="{97AC4B3B-C139-49A5-BE42-30E14FF9B45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F2C9762-3FFC-47F6-92E9-E7E2DB56E81D}">
      <dsp:nvSpPr>
        <dsp:cNvPr id="0" name=""/>
        <dsp:cNvSpPr/>
      </dsp:nvSpPr>
      <dsp:spPr>
        <a:xfrm>
          <a:off x="0" y="398957"/>
          <a:ext cx="8229600" cy="3983213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b="0" kern="1200" dirty="0" smtClean="0">
              <a:solidFill>
                <a:srgbClr val="002060"/>
              </a:solidFill>
            </a:rPr>
            <a:t> «Развитие Школьных Служб Примирения и сопровождение деятельности Комиссий по урегулированию споров между участниками образовательных отношений»</a:t>
          </a:r>
          <a:endParaRPr lang="ru-RU" sz="3900" b="0" kern="1200" dirty="0">
            <a:solidFill>
              <a:srgbClr val="002060"/>
            </a:solidFill>
          </a:endParaRPr>
        </a:p>
      </dsp:txBody>
      <dsp:txXfrm>
        <a:off x="0" y="398957"/>
        <a:ext cx="8229600" cy="398321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C700D8B-2A39-40AF-BF0C-99C421E035E5}">
      <dsp:nvSpPr>
        <dsp:cNvPr id="0" name=""/>
        <dsp:cNvSpPr/>
      </dsp:nvSpPr>
      <dsp:spPr>
        <a:xfrm>
          <a:off x="0" y="0"/>
          <a:ext cx="4680520" cy="1660231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2060"/>
              </a:solidFill>
            </a:rPr>
            <a:t> Семинар для педагогов  «Развитие конфликтологической компетентности»</a:t>
          </a:r>
          <a:endParaRPr lang="ru-RU" sz="2400" kern="1200" dirty="0">
            <a:solidFill>
              <a:srgbClr val="002060"/>
            </a:solidFill>
          </a:endParaRPr>
        </a:p>
      </dsp:txBody>
      <dsp:txXfrm>
        <a:off x="0" y="0"/>
        <a:ext cx="4680520" cy="166023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C700D8B-2A39-40AF-BF0C-99C421E035E5}">
      <dsp:nvSpPr>
        <dsp:cNvPr id="0" name=""/>
        <dsp:cNvSpPr/>
      </dsp:nvSpPr>
      <dsp:spPr>
        <a:xfrm>
          <a:off x="0" y="0"/>
          <a:ext cx="7427168" cy="2146247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>
              <a:solidFill>
                <a:srgbClr val="002060"/>
              </a:solidFill>
            </a:rPr>
            <a:t>Родительское собрание</a:t>
          </a: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>
              <a:solidFill>
                <a:srgbClr val="002060"/>
              </a:solidFill>
            </a:rPr>
            <a:t>«Профилактика и регулирование конфликтов в семье» </a:t>
          </a:r>
          <a:endParaRPr lang="ru-RU" sz="3400" kern="1200" dirty="0">
            <a:solidFill>
              <a:srgbClr val="002060"/>
            </a:solidFill>
          </a:endParaRPr>
        </a:p>
      </dsp:txBody>
      <dsp:txXfrm>
        <a:off x="0" y="0"/>
        <a:ext cx="7427168" cy="214624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859415-66B2-4302-BA2F-A57792C8C6E2}">
      <dsp:nvSpPr>
        <dsp:cNvPr id="0" name=""/>
        <dsp:cNvSpPr/>
      </dsp:nvSpPr>
      <dsp:spPr>
        <a:xfrm>
          <a:off x="0" y="176404"/>
          <a:ext cx="3024336" cy="3336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0" kern="1200" dirty="0" smtClean="0">
              <a:solidFill>
                <a:srgbClr val="002060"/>
              </a:solidFill>
            </a:rPr>
            <a:t>«Переговоры» мастер класс для психологов образования  </a:t>
          </a:r>
        </a:p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0" kern="1200" dirty="0" smtClean="0">
              <a:solidFill>
                <a:srgbClr val="002060"/>
              </a:solidFill>
            </a:rPr>
            <a:t>г. Ярославля</a:t>
          </a:r>
          <a:endParaRPr lang="ru-RU" sz="3100" b="0" kern="1200" dirty="0">
            <a:solidFill>
              <a:srgbClr val="002060"/>
            </a:solidFill>
          </a:endParaRPr>
        </a:p>
      </dsp:txBody>
      <dsp:txXfrm>
        <a:off x="0" y="176404"/>
        <a:ext cx="3024336" cy="333684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D3676C-7632-48D9-9308-491D569C9063}">
      <dsp:nvSpPr>
        <dsp:cNvPr id="0" name=""/>
        <dsp:cNvSpPr/>
      </dsp:nvSpPr>
      <dsp:spPr>
        <a:xfrm>
          <a:off x="0" y="139770"/>
          <a:ext cx="8229600" cy="8634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002060"/>
              </a:solidFill>
            </a:rPr>
            <a:t>Основные этапы реализации проекта:</a:t>
          </a:r>
          <a:endParaRPr lang="ru-RU" sz="3600" b="1" kern="1200" dirty="0">
            <a:solidFill>
              <a:srgbClr val="002060"/>
            </a:solidFill>
          </a:endParaRPr>
        </a:p>
      </dsp:txBody>
      <dsp:txXfrm>
        <a:off x="0" y="139770"/>
        <a:ext cx="8229600" cy="86346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5BB847-0843-441F-AC9A-35C6661D75EB}">
      <dsp:nvSpPr>
        <dsp:cNvPr id="0" name=""/>
        <dsp:cNvSpPr/>
      </dsp:nvSpPr>
      <dsp:spPr>
        <a:xfrm>
          <a:off x="0" y="221995"/>
          <a:ext cx="2507456" cy="10029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+mn-lt"/>
            </a:rPr>
            <a:t>I</a:t>
          </a:r>
          <a:r>
            <a:rPr lang="ru-RU" sz="1800" b="1" kern="1200" dirty="0" smtClean="0">
              <a:latin typeface="+mn-lt"/>
            </a:rPr>
            <a:t> этап 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+mn-lt"/>
            </a:rPr>
            <a:t>(февраль – август 2015 г.) </a:t>
          </a:r>
          <a:endParaRPr lang="ru-RU" sz="1800" b="1" kern="1200" dirty="0">
            <a:latin typeface="+mn-lt"/>
          </a:endParaRPr>
        </a:p>
      </dsp:txBody>
      <dsp:txXfrm>
        <a:off x="0" y="221995"/>
        <a:ext cx="2507456" cy="1002982"/>
      </dsp:txXfrm>
    </dsp:sp>
    <dsp:sp modelId="{1B5776C1-892E-49BE-A9A6-6BF6D24A3B21}">
      <dsp:nvSpPr>
        <dsp:cNvPr id="0" name=""/>
        <dsp:cNvSpPr/>
      </dsp:nvSpPr>
      <dsp:spPr>
        <a:xfrm>
          <a:off x="2571" y="1237394"/>
          <a:ext cx="2507456" cy="305415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dirty="0" smtClean="0">
              <a:solidFill>
                <a:srgbClr val="002060"/>
              </a:solidFill>
            </a:rPr>
            <a:t>создание  нормативно-правовых и  организационных  условий для эффективной работы  Ресурсного центра по развитию ШСМ.</a:t>
          </a:r>
          <a:endParaRPr lang="ru-RU" sz="1800" b="0" kern="1200" dirty="0">
            <a:solidFill>
              <a:srgbClr val="002060"/>
            </a:solidFill>
          </a:endParaRPr>
        </a:p>
      </dsp:txBody>
      <dsp:txXfrm>
        <a:off x="2571" y="1237394"/>
        <a:ext cx="2507456" cy="3054155"/>
      </dsp:txXfrm>
    </dsp:sp>
    <dsp:sp modelId="{7AA9F534-9003-4A0B-8CBB-8B6B1E6319D7}">
      <dsp:nvSpPr>
        <dsp:cNvPr id="0" name=""/>
        <dsp:cNvSpPr/>
      </dsp:nvSpPr>
      <dsp:spPr>
        <a:xfrm>
          <a:off x="2861071" y="234412"/>
          <a:ext cx="2507456" cy="10029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II</a:t>
          </a:r>
          <a:r>
            <a:rPr lang="ru-RU" sz="1800" b="1" kern="1200" dirty="0" smtClean="0"/>
            <a:t> этап 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(сентябрь  2015 г. – август 2016 г.) </a:t>
          </a:r>
          <a:endParaRPr lang="ru-RU" sz="1800" b="1" kern="1200" dirty="0"/>
        </a:p>
      </dsp:txBody>
      <dsp:txXfrm>
        <a:off x="2861071" y="234412"/>
        <a:ext cx="2507456" cy="1002982"/>
      </dsp:txXfrm>
    </dsp:sp>
    <dsp:sp modelId="{5FC5D4B7-D2F9-43DF-BDE1-AFE3EB774157}">
      <dsp:nvSpPr>
        <dsp:cNvPr id="0" name=""/>
        <dsp:cNvSpPr/>
      </dsp:nvSpPr>
      <dsp:spPr>
        <a:xfrm>
          <a:off x="2818645" y="1274380"/>
          <a:ext cx="2507456" cy="305415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800" kern="1200" dirty="0" smtClean="0">
              <a:solidFill>
                <a:srgbClr val="002060"/>
              </a:solidFill>
            </a:rPr>
            <a:t>разработка, апробация и внедрение эффективной модели ШСМ в г. Ярославле.</a:t>
          </a:r>
        </a:p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>
            <a:solidFill>
              <a:srgbClr val="002060"/>
            </a:solidFill>
          </a:endParaRPr>
        </a:p>
      </dsp:txBody>
      <dsp:txXfrm>
        <a:off x="2818645" y="1274380"/>
        <a:ext cx="2507456" cy="3054155"/>
      </dsp:txXfrm>
    </dsp:sp>
    <dsp:sp modelId="{A5C86348-49E8-45BC-AAA9-7682696AD4E1}">
      <dsp:nvSpPr>
        <dsp:cNvPr id="0" name=""/>
        <dsp:cNvSpPr/>
      </dsp:nvSpPr>
      <dsp:spPr>
        <a:xfrm>
          <a:off x="5719571" y="234412"/>
          <a:ext cx="2507456" cy="10029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III</a:t>
          </a:r>
          <a:r>
            <a:rPr lang="ru-RU" sz="1800" b="1" kern="1200" dirty="0" smtClean="0"/>
            <a:t> этап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 (сентябрь 2016 – декабрь 2017 г.)   </a:t>
          </a:r>
          <a:endParaRPr lang="ru-RU" sz="1800" b="1" kern="1200" dirty="0"/>
        </a:p>
      </dsp:txBody>
      <dsp:txXfrm>
        <a:off x="5719571" y="234412"/>
        <a:ext cx="2507456" cy="1002982"/>
      </dsp:txXfrm>
    </dsp:sp>
    <dsp:sp modelId="{53EC19C7-6085-4CAC-999E-5C2AD242D4C1}">
      <dsp:nvSpPr>
        <dsp:cNvPr id="0" name=""/>
        <dsp:cNvSpPr/>
      </dsp:nvSpPr>
      <dsp:spPr>
        <a:xfrm>
          <a:off x="5719571" y="1237394"/>
          <a:ext cx="2507456" cy="305415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800" kern="1200" dirty="0" smtClean="0">
              <a:solidFill>
                <a:srgbClr val="002060"/>
              </a:solidFill>
            </a:rPr>
            <a:t>расширение пространства деятельности ШСМ в регионе, продолжение научно-методического сопровождения и   мониторинг эффективности их деятельности.</a:t>
          </a:r>
        </a:p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</dsp:txBody>
      <dsp:txXfrm>
        <a:off x="5719571" y="1237394"/>
        <a:ext cx="2507456" cy="3054155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3D8CF2E-CECA-4658-AC9A-7304F805CA36}">
      <dsp:nvSpPr>
        <dsp:cNvPr id="0" name=""/>
        <dsp:cNvSpPr/>
      </dsp:nvSpPr>
      <dsp:spPr>
        <a:xfrm>
          <a:off x="0" y="189115"/>
          <a:ext cx="8229600" cy="103940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>
              <a:solidFill>
                <a:srgbClr val="002060"/>
              </a:solidFill>
            </a:rPr>
            <a:t>Кто выиграет от реализации проекта?</a:t>
          </a:r>
          <a:endParaRPr lang="ru-RU" sz="3800" kern="1200" dirty="0">
            <a:solidFill>
              <a:srgbClr val="002060"/>
            </a:solidFill>
          </a:endParaRPr>
        </a:p>
      </dsp:txBody>
      <dsp:txXfrm>
        <a:off x="0" y="189115"/>
        <a:ext cx="8229600" cy="1039407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7AC4B3B-C139-49A5-BE42-30E14FF9B45A}">
      <dsp:nvSpPr>
        <dsp:cNvPr id="0" name=""/>
        <dsp:cNvSpPr/>
      </dsp:nvSpPr>
      <dsp:spPr>
        <a:xfrm>
          <a:off x="0" y="549025"/>
          <a:ext cx="8640960" cy="29659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>
              <a:solidFill>
                <a:srgbClr val="002060"/>
              </a:solidFill>
            </a:rPr>
            <a:t>Спасибо </a:t>
          </a:r>
        </a:p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>
              <a:solidFill>
                <a:srgbClr val="002060"/>
              </a:solidFill>
            </a:rPr>
            <a:t>за внимание!</a:t>
          </a:r>
          <a:endParaRPr lang="ru-RU" sz="6500" kern="1200" dirty="0">
            <a:solidFill>
              <a:srgbClr val="002060"/>
            </a:solidFill>
          </a:endParaRPr>
        </a:p>
      </dsp:txBody>
      <dsp:txXfrm>
        <a:off x="0" y="549025"/>
        <a:ext cx="8640960" cy="29659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9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1.jpe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12.jpeg"/><Relationship Id="rId9" Type="http://schemas.microsoft.com/office/2007/relationships/diagramDrawing" Target="../diagrams/drawing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8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3096343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+mn-lt"/>
              </a:rPr>
              <a:t/>
            </a:r>
            <a:br>
              <a:rPr lang="ru-RU" sz="2400" b="1" dirty="0" smtClean="0">
                <a:latin typeface="+mn-lt"/>
              </a:rPr>
            </a:br>
            <a:r>
              <a:rPr lang="ru-RU" sz="2400" b="1" dirty="0" smtClean="0">
                <a:latin typeface="+mn-lt"/>
              </a:rPr>
              <a:t/>
            </a:r>
            <a:br>
              <a:rPr lang="ru-RU" sz="2400" b="1" dirty="0" smtClean="0">
                <a:latin typeface="+mn-lt"/>
              </a:rPr>
            </a:br>
            <a:r>
              <a:rPr lang="ru-RU" sz="2400" b="1" dirty="0" smtClean="0">
                <a:latin typeface="+mn-lt"/>
              </a:rPr>
              <a:t/>
            </a:r>
            <a:br>
              <a:rPr lang="ru-RU" sz="2400" b="1" dirty="0" smtClean="0">
                <a:latin typeface="+mn-lt"/>
              </a:rPr>
            </a:br>
            <a:r>
              <a:rPr lang="ru-RU" sz="2400" b="1" dirty="0" smtClean="0">
                <a:latin typeface="+mn-lt"/>
              </a:rPr>
              <a:t/>
            </a:r>
            <a:br>
              <a:rPr lang="ru-RU" sz="2400" b="1" dirty="0" smtClean="0">
                <a:latin typeface="+mn-lt"/>
              </a:rPr>
            </a:br>
            <a:r>
              <a:rPr lang="ru-RU" sz="2400" b="1" dirty="0" smtClean="0">
                <a:latin typeface="+mn-lt"/>
              </a:rPr>
              <a:t/>
            </a:r>
            <a:br>
              <a:rPr lang="ru-RU" sz="2400" b="1" dirty="0" smtClean="0">
                <a:latin typeface="+mn-lt"/>
              </a:rPr>
            </a:br>
            <a:r>
              <a:rPr lang="ru-RU" sz="2400" b="1" dirty="0" smtClean="0">
                <a:latin typeface="+mn-lt"/>
              </a:rPr>
              <a:t/>
            </a:r>
            <a:br>
              <a:rPr lang="ru-RU" sz="2400" b="1" dirty="0" smtClean="0">
                <a:latin typeface="+mn-lt"/>
              </a:rPr>
            </a:br>
            <a:r>
              <a:rPr lang="ru-RU" sz="2400" b="1" dirty="0" smtClean="0">
                <a:latin typeface="+mn-lt"/>
              </a:rPr>
              <a:t/>
            </a:r>
            <a:br>
              <a:rPr lang="ru-RU" sz="2400" b="1" dirty="0" smtClean="0">
                <a:latin typeface="+mn-lt"/>
              </a:rPr>
            </a:b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Муниципальное образовательное учреждение </a:t>
            </a:r>
            <a:br>
              <a:rPr lang="ru-RU" sz="24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средняя общеобразовательная школа №66</a:t>
            </a:r>
            <a:br>
              <a:rPr lang="ru-RU" sz="24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 </a:t>
            </a:r>
            <a:br>
              <a:rPr lang="ru-RU" sz="24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 Департамент образования г. Ярославля</a:t>
            </a:r>
            <a:br>
              <a:rPr lang="ru-RU" sz="24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Инновационный проект</a:t>
            </a:r>
            <a:br>
              <a:rPr lang="ru-RU" sz="24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2400" b="1" dirty="0" smtClean="0">
                <a:latin typeface="+mn-lt"/>
              </a:rPr>
              <a:t/>
            </a:r>
            <a:br>
              <a:rPr lang="ru-RU" sz="2400" b="1" dirty="0" smtClean="0">
                <a:latin typeface="+mn-lt"/>
              </a:rPr>
            </a:br>
            <a:r>
              <a:rPr lang="ru-RU" sz="2400" b="1" dirty="0" smtClean="0">
                <a:latin typeface="+mn-lt"/>
              </a:rPr>
              <a:t/>
            </a:r>
            <a:br>
              <a:rPr lang="ru-RU" sz="2400" b="1" dirty="0" smtClean="0">
                <a:latin typeface="+mn-lt"/>
              </a:rPr>
            </a:br>
            <a:r>
              <a:rPr lang="ru-RU" sz="2400" b="1" dirty="0" smtClean="0">
                <a:latin typeface="+mn-lt"/>
              </a:rPr>
              <a:t/>
            </a:r>
            <a:br>
              <a:rPr lang="ru-RU" sz="2400" b="1" dirty="0" smtClean="0">
                <a:latin typeface="+mn-lt"/>
              </a:rPr>
            </a:br>
            <a:r>
              <a:rPr lang="ru-RU" sz="2400" b="1" dirty="0" smtClean="0">
                <a:latin typeface="+mn-lt"/>
              </a:rPr>
              <a:t/>
            </a:r>
            <a:br>
              <a:rPr lang="ru-RU" sz="2400" b="1" dirty="0" smtClean="0">
                <a:latin typeface="+mn-lt"/>
              </a:rPr>
            </a:br>
            <a:r>
              <a:rPr lang="ru-RU" sz="2400" b="1" dirty="0" smtClean="0">
                <a:latin typeface="+mn-lt"/>
              </a:rPr>
              <a:t/>
            </a:r>
            <a:br>
              <a:rPr lang="ru-RU" sz="2400" b="1" dirty="0" smtClean="0">
                <a:latin typeface="+mn-lt"/>
              </a:rPr>
            </a:br>
            <a:r>
              <a:rPr lang="ru-RU" sz="2400" b="1" dirty="0" smtClean="0">
                <a:latin typeface="+mn-lt"/>
              </a:rPr>
              <a:t/>
            </a:r>
            <a:br>
              <a:rPr lang="ru-RU" sz="2400" b="1" dirty="0" smtClean="0">
                <a:latin typeface="+mn-lt"/>
              </a:rPr>
            </a:br>
            <a:r>
              <a:rPr lang="ru-RU" sz="2400" b="1" dirty="0" smtClean="0">
                <a:latin typeface="+mn-lt"/>
              </a:rPr>
              <a:t/>
            </a:r>
            <a:br>
              <a:rPr lang="ru-RU" sz="2400" b="1" dirty="0" smtClean="0">
                <a:latin typeface="+mn-lt"/>
              </a:rPr>
            </a:br>
            <a:r>
              <a:rPr lang="ru-RU" sz="2400" b="1" dirty="0" smtClean="0">
                <a:latin typeface="+mn-lt"/>
              </a:rPr>
              <a:t/>
            </a:r>
            <a:br>
              <a:rPr lang="ru-RU" sz="2400" b="1" dirty="0" smtClean="0">
                <a:latin typeface="+mn-lt"/>
              </a:rPr>
            </a:br>
            <a:endParaRPr lang="ru-RU" sz="2400" b="1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708920"/>
            <a:ext cx="7992888" cy="292988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«РАЗВИТИЕ КАДРОВОГО ПОТЕНЦИАЛА ШКОЛЬНЫХ СЛУЖБ МЕДИАЦИИ»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Марина\Desktop\выступление на защиту иннов проекта\школ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861048"/>
            <a:ext cx="4176464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1259632" y="274638"/>
          <a:ext cx="7427168" cy="2146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8434" name="Picture 2" descr="C:\Users\Марина\Desktop\IMG_20141129_110832.jpg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79712" y="2708920"/>
            <a:ext cx="5252401" cy="39393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Марина\Desktop\IMG_20140923_1404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717032"/>
            <a:ext cx="3744416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6" descr="C:\Users\Марина\Desktop\IMG_20140923_1336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2700300" cy="36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2" name="Picture 8" descr="C:\Users\Марина\Desktop\IMG_20140923_1337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32656"/>
            <a:ext cx="2733768" cy="3645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13" name="Схема 12"/>
          <p:cNvGraphicFramePr/>
          <p:nvPr/>
        </p:nvGraphicFramePr>
        <p:xfrm>
          <a:off x="3203848" y="0"/>
          <a:ext cx="3024336" cy="3689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457200" y="0"/>
          <a:ext cx="8229600" cy="1417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51520" y="1052737"/>
          <a:ext cx="8892480" cy="5876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0676"/>
                <a:gridCol w="6901804"/>
              </a:tblGrid>
              <a:tr h="5040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00" dirty="0">
                          <a:latin typeface="Times New Roman"/>
                          <a:ea typeface="Lucida Sans Unicode"/>
                          <a:cs typeface="Mangal"/>
                        </a:rPr>
                        <a:t>Благополучатели </a:t>
                      </a:r>
                      <a:endParaRPr lang="ru-RU" sz="1800" kern="100" dirty="0"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00" dirty="0">
                          <a:latin typeface="Times New Roman"/>
                          <a:ea typeface="Lucida Sans Unicode"/>
                          <a:cs typeface="Mangal"/>
                        </a:rPr>
                        <a:t>Благо</a:t>
                      </a:r>
                      <a:endParaRPr lang="ru-RU" sz="1800" kern="100" dirty="0"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34925" marR="34925" marT="34925" marB="34925"/>
                </a:tc>
              </a:tr>
              <a:tr h="18802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latin typeface="Times New Roman"/>
                          <a:ea typeface="Lucida Sans Unicode"/>
                          <a:cs typeface="Mangal"/>
                        </a:rPr>
                        <a:t>- </a:t>
                      </a:r>
                      <a:r>
                        <a:rPr lang="ru-RU" sz="1200" kern="100" dirty="0" smtClean="0">
                          <a:latin typeface="Times New Roman"/>
                          <a:ea typeface="Lucida Sans Unicode"/>
                          <a:cs typeface="Mangal"/>
                        </a:rPr>
                        <a:t> Департамент </a:t>
                      </a:r>
                      <a:r>
                        <a:rPr lang="ru-RU" sz="1200" kern="100" dirty="0">
                          <a:latin typeface="Times New Roman"/>
                          <a:ea typeface="Lucida Sans Unicode"/>
                          <a:cs typeface="Mangal"/>
                        </a:rPr>
                        <a:t>образования Ярославской области;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kern="100" dirty="0" smtClean="0">
                          <a:latin typeface="Times New Roman"/>
                          <a:ea typeface="Lucida Sans Unicode"/>
                          <a:cs typeface="Mangal"/>
                        </a:rPr>
                        <a:t> Департамент образования г. Ярославля;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00" dirty="0" smtClean="0">
                          <a:latin typeface="Times New Roman"/>
                          <a:ea typeface="Lucida Sans Unicode"/>
                          <a:cs typeface="Mangal"/>
                        </a:rPr>
                        <a:t>- Органы управления образованием муниципального уровня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kern="100" dirty="0"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latin typeface="Times New Roman"/>
                          <a:ea typeface="Lucida Sans Unicode"/>
                          <a:cs typeface="Mangal"/>
                        </a:rPr>
                        <a:t>- вариативные модели ШСМ;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latin typeface="Times New Roman"/>
                          <a:ea typeface="Times New Roman"/>
                          <a:cs typeface="Times New Roman"/>
                        </a:rPr>
                        <a:t>- реализация  эффективного инновационного проекта;</a:t>
                      </a:r>
                      <a:endParaRPr lang="ru-RU" sz="1200" kern="100" dirty="0">
                        <a:latin typeface="Times New Roman"/>
                        <a:ea typeface="Lucida Sans Unicode"/>
                        <a:cs typeface="Mangal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latin typeface="Times New Roman"/>
                          <a:ea typeface="Times New Roman"/>
                          <a:cs typeface="Times New Roman"/>
                        </a:rPr>
                        <a:t>- пакет типовых локальных нормативно-правовых актов, определяющих деятельность ШСМ;</a:t>
                      </a:r>
                      <a:endParaRPr lang="ru-RU" sz="1200" kern="100" dirty="0">
                        <a:latin typeface="Times New Roman"/>
                        <a:ea typeface="Lucida Sans Unicode"/>
                        <a:cs typeface="Mangal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latin typeface="Times New Roman"/>
                          <a:ea typeface="Times New Roman"/>
                          <a:cs typeface="Times New Roman"/>
                        </a:rPr>
                        <a:t>- увеличение доли образовательных учреждений, эффективно работающих в сфере регулирования конфликтов;</a:t>
                      </a:r>
                      <a:endParaRPr lang="ru-RU" sz="1200" kern="100" dirty="0">
                        <a:latin typeface="Times New Roman"/>
                        <a:ea typeface="Lucida Sans Unicode"/>
                        <a:cs typeface="Mangal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latin typeface="Times New Roman"/>
                          <a:ea typeface="Times New Roman"/>
                          <a:cs typeface="Times New Roman"/>
                        </a:rPr>
                        <a:t>- кадровый ресурс специалистов со сформированными конфликтологическими компетентностями;</a:t>
                      </a:r>
                      <a:endParaRPr lang="ru-RU" sz="1200" kern="100" dirty="0">
                        <a:latin typeface="Times New Roman"/>
                        <a:ea typeface="Lucida Sans Unicode"/>
                        <a:cs typeface="Mangal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latin typeface="Times New Roman"/>
                          <a:ea typeface="Times New Roman"/>
                          <a:cs typeface="Times New Roman"/>
                        </a:rPr>
                        <a:t>- предложения в Региональную программу развития образования ЯО по внедрению альтернативных способов разрешения конфликтов в образовательной среде.</a:t>
                      </a:r>
                      <a:endParaRPr lang="ru-RU" sz="1200" kern="100" dirty="0"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34925" marR="34925" marT="34925" marB="34925"/>
                </a:tc>
              </a:tr>
              <a:tr h="16331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00" dirty="0" smtClean="0">
                          <a:latin typeface="Times New Roman"/>
                          <a:ea typeface="Lucida Sans Unicode"/>
                          <a:cs typeface="Mangal"/>
                        </a:rPr>
                        <a:t>Методические службы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kern="100" dirty="0"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latin typeface="Times New Roman"/>
                          <a:ea typeface="Lucida Sans Unicode"/>
                          <a:cs typeface="Mangal"/>
                        </a:rPr>
                        <a:t>- методики оценки эффективности работы специалистов по реализации медиативного подхода в разрешении конфликтов в образовании;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latin typeface="Times New Roman"/>
                          <a:ea typeface="Lucida Sans Unicode"/>
                          <a:cs typeface="Mangal"/>
                        </a:rPr>
                        <a:t>- методика комплексного анализа  деятельности ШСМ;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latin typeface="Times New Roman"/>
                          <a:ea typeface="Lucida Sans Unicode"/>
                          <a:cs typeface="Mangal"/>
                        </a:rPr>
                        <a:t>- апробированные медиативные технологии;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latin typeface="Times New Roman"/>
                          <a:ea typeface="Lucida Sans Unicode"/>
                          <a:cs typeface="Mangal"/>
                        </a:rPr>
                        <a:t>- комплекс методических материалов по сопровождению деятельности ШСМ;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latin typeface="Times New Roman"/>
                          <a:ea typeface="Lucida Sans Unicode"/>
                          <a:cs typeface="Mangal"/>
                        </a:rPr>
                        <a:t>- комплекс профессиональных компетенций, необходимый для специалистов, реализующих модели ШСМ.</a:t>
                      </a:r>
                      <a:endParaRPr lang="ru-RU" sz="1200" kern="100" dirty="0"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34925" marR="34925" marT="34925" marB="34925"/>
                </a:tc>
              </a:tr>
              <a:tr h="11482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latin typeface="Times New Roman"/>
                          <a:ea typeface="Lucida Sans Unicode"/>
                          <a:cs typeface="Mangal"/>
                        </a:rPr>
                        <a:t>Руководящие и педагогические работники </a:t>
                      </a:r>
                      <a:r>
                        <a:rPr lang="ru-RU" sz="1200" kern="100" dirty="0" smtClean="0">
                          <a:latin typeface="Times New Roman"/>
                          <a:ea typeface="Lucida Sans Unicode"/>
                          <a:cs typeface="Mangal"/>
                        </a:rPr>
                        <a:t> </a:t>
                      </a:r>
                      <a:endParaRPr lang="ru-RU" sz="1200" kern="100" dirty="0"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latin typeface="Times New Roman"/>
                          <a:ea typeface="Lucida Sans Unicode"/>
                          <a:cs typeface="Mangal"/>
                        </a:rPr>
                        <a:t>- развитие профессионального капитала (совокупность  знаний, навыков и опыта),  который является важнейшим условием повышения качества образования;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200" kern="100" dirty="0" smtClean="0">
                          <a:latin typeface="Times New Roman"/>
                          <a:ea typeface="Lucida Sans Unicode"/>
                          <a:cs typeface="Mangal"/>
                        </a:rPr>
                        <a:t>осмысление </a:t>
                      </a:r>
                      <a:r>
                        <a:rPr lang="ru-RU" sz="1200" kern="100" dirty="0">
                          <a:latin typeface="Times New Roman"/>
                          <a:ea typeface="Lucida Sans Unicode"/>
                          <a:cs typeface="Mangal"/>
                        </a:rPr>
                        <a:t>значимости инновационной деятельности по внедрению Служб медиации в каждой ОУ</a:t>
                      </a:r>
                      <a:r>
                        <a:rPr lang="ru-RU" sz="1200" kern="100" dirty="0" smtClean="0">
                          <a:latin typeface="Times New Roman"/>
                          <a:ea typeface="Lucida Sans Unicode"/>
                          <a:cs typeface="Mangal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200" kern="100" dirty="0" smtClean="0">
                          <a:latin typeface="Times New Roman"/>
                          <a:ea typeface="Lucida Sans Unicode"/>
                          <a:cs typeface="Mangal"/>
                        </a:rPr>
                        <a:t>-овладение</a:t>
                      </a:r>
                      <a:r>
                        <a:rPr lang="ru-RU" sz="1200" kern="100" baseline="0" dirty="0" smtClean="0">
                          <a:latin typeface="Times New Roman"/>
                          <a:ea typeface="Lucida Sans Unicode"/>
                          <a:cs typeface="Mangal"/>
                        </a:rPr>
                        <a:t> технологиями альтернативного разрешения споров и конфликтов</a:t>
                      </a:r>
                      <a:endParaRPr lang="ru-RU" sz="1200" kern="100" dirty="0" smtClean="0">
                        <a:latin typeface="Times New Roman"/>
                        <a:ea typeface="Lucida Sans Unicode"/>
                        <a:cs typeface="Mang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1200" kern="100" dirty="0"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34925" marR="34925" marT="34925" marB="34925"/>
                </a:tc>
              </a:tr>
              <a:tr h="7109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latin typeface="Times New Roman"/>
                          <a:ea typeface="Lucida Sans Unicode"/>
                          <a:cs typeface="Mangal"/>
                        </a:rPr>
                        <a:t>Обучающиеся  и родительская общественность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latin typeface="Times New Roman"/>
                          <a:ea typeface="Lucida Sans Unicode"/>
                          <a:cs typeface="Mangal"/>
                        </a:rPr>
                        <a:t>- психологическое благополучие основных участников образовательного процесса;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latin typeface="Times New Roman"/>
                          <a:ea typeface="Lucida Sans Unicode"/>
                          <a:cs typeface="Mangal"/>
                        </a:rPr>
                        <a:t>- умения по профилактике и регулированию  конфликтных ситуаций;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latin typeface="Times New Roman"/>
                          <a:ea typeface="Lucida Sans Unicode"/>
                          <a:cs typeface="Mangal"/>
                        </a:rPr>
                        <a:t>- возможность предотвращения деструктивного развития конфликтов.</a:t>
                      </a:r>
                    </a:p>
                  </a:txBody>
                  <a:tcPr marL="34925" marR="34925" marT="34925" marB="3492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323528" y="1397000"/>
          <a:ext cx="864096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Нормативно-правовое обеспечение  проекта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68052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just"/>
            <a:r>
              <a:rPr lang="ru-RU" sz="1600" b="1" dirty="0" smtClean="0">
                <a:solidFill>
                  <a:srgbClr val="002060"/>
                </a:solidFill>
              </a:rPr>
              <a:t>Федеральный закон от 29 декабря 2012 г. N 273-ФЗ "Об образовании в Российской Федерации".</a:t>
            </a:r>
          </a:p>
          <a:p>
            <a:pPr lvl="0" algn="just"/>
            <a:r>
              <a:rPr lang="ru-RU" sz="1600" b="1" dirty="0" smtClean="0">
                <a:solidFill>
                  <a:srgbClr val="002060"/>
                </a:solidFill>
              </a:rPr>
              <a:t>Федеральный закон от 24 июля 1998 г. N 124-ФЗ "Об основных гарантиях прав ребенка в Российской Федерации".</a:t>
            </a:r>
          </a:p>
          <a:p>
            <a:pPr lvl="0" algn="just"/>
            <a:r>
              <a:rPr lang="ru-RU" sz="1600" b="1" dirty="0" smtClean="0">
                <a:solidFill>
                  <a:srgbClr val="002060"/>
                </a:solidFill>
              </a:rPr>
              <a:t>Федеральный закон от 27 июля 2010 г. N 193-ФЗ "Об альтернативной процедуре урегулирования споров с участием посредника (процедуре медиации)".</a:t>
            </a:r>
          </a:p>
          <a:p>
            <a:pPr lvl="0" algn="just"/>
            <a:r>
              <a:rPr lang="ru-RU" sz="1600" b="1" dirty="0" smtClean="0">
                <a:solidFill>
                  <a:srgbClr val="002060"/>
                </a:solidFill>
              </a:rPr>
              <a:t>Указ Президента РФ от 1 июня 2012 г. N 761"О Национальной стратегии действий в интересах детей на 2012 - 2017 годы".</a:t>
            </a:r>
          </a:p>
          <a:p>
            <a:pPr lvl="0" algn="just"/>
            <a:r>
              <a:rPr lang="ru-RU" sz="1600" b="1" dirty="0" smtClean="0">
                <a:solidFill>
                  <a:srgbClr val="002060"/>
                </a:solidFill>
              </a:rPr>
              <a:t>План первоочередных мероприятий до 2014 года по реализации важнейших положений Национальной стратегии действий в интересах детей на 2012-2017 годы.</a:t>
            </a:r>
          </a:p>
          <a:p>
            <a:pPr lvl="0" algn="just"/>
            <a:r>
              <a:rPr lang="ru-RU" sz="1600" b="1" dirty="0" smtClean="0">
                <a:solidFill>
                  <a:srgbClr val="002060"/>
                </a:solidFill>
              </a:rPr>
              <a:t>Концепция развития до 2017 года сети служб медиации в целях реализации  восстановительного правосудия в отношении детей, в том числе совершивших общественно опасные деяния, но не достигших возраста, с которого наступает уголовная ответственность в Российской Федерации. (утв. распоряжением Правительства РФ от 30 июля 2014 г. N 1430-р).</a:t>
            </a:r>
          </a:p>
          <a:p>
            <a:pPr lvl="0" algn="just"/>
            <a:r>
              <a:rPr lang="ru-RU" sz="1600" b="1" dirty="0" smtClean="0">
                <a:solidFill>
                  <a:srgbClr val="002060"/>
                </a:solidFill>
              </a:rPr>
              <a:t>Стратегия инновационного развития Российской Федерации на период до 2020 года.</a:t>
            </a:r>
            <a:endParaRPr lang="ru-RU" sz="1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Теоретическая база </a:t>
            </a:r>
            <a:r>
              <a:rPr lang="ru-RU" dirty="0" smtClean="0">
                <a:solidFill>
                  <a:srgbClr val="002060"/>
                </a:solidFill>
              </a:rPr>
              <a:t>проекта: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68052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lvl="0" algn="just"/>
            <a:r>
              <a:rPr lang="ru-RU" sz="2400" dirty="0" smtClean="0">
                <a:solidFill>
                  <a:srgbClr val="002060"/>
                </a:solidFill>
              </a:rPr>
              <a:t>Теоретические подходы и концептуальные взгляды   представителей </a:t>
            </a:r>
            <a:r>
              <a:rPr lang="ru-RU" sz="2400" dirty="0" smtClean="0">
                <a:solidFill>
                  <a:srgbClr val="002060"/>
                </a:solidFill>
              </a:rPr>
              <a:t>Санкт-Петербургской  </a:t>
            </a:r>
            <a:r>
              <a:rPr lang="ru-RU" sz="2400" dirty="0" smtClean="0">
                <a:solidFill>
                  <a:srgbClr val="002060"/>
                </a:solidFill>
              </a:rPr>
              <a:t>школы медиации старейшей и самой авторитетной организации в этой области (кафедра конфликтологии СПбГУ, «Центр развития переговорного процесса и мирных стратегий Санкт-Петербургского государственного университета </a:t>
            </a:r>
            <a:endParaRPr lang="ru-RU" sz="2400" dirty="0" smtClean="0">
              <a:solidFill>
                <a:srgbClr val="002060"/>
              </a:solidFill>
            </a:endParaRPr>
          </a:p>
          <a:p>
            <a:pPr lvl="0" algn="just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    </a:t>
            </a:r>
            <a:r>
              <a:rPr lang="ru-RU" sz="2400" dirty="0" smtClean="0">
                <a:solidFill>
                  <a:srgbClr val="002060"/>
                </a:solidFill>
              </a:rPr>
              <a:t>(</a:t>
            </a:r>
            <a:r>
              <a:rPr lang="ru-RU" sz="2400" i="1" dirty="0" smtClean="0">
                <a:solidFill>
                  <a:srgbClr val="002060"/>
                </a:solidFill>
              </a:rPr>
              <a:t>А.И. </a:t>
            </a:r>
            <a:r>
              <a:rPr lang="ru-RU" sz="2400" i="1" dirty="0" err="1" smtClean="0">
                <a:solidFill>
                  <a:srgbClr val="002060"/>
                </a:solidFill>
              </a:rPr>
              <a:t>Стребков</a:t>
            </a:r>
            <a:r>
              <a:rPr lang="ru-RU" sz="2400" i="1" dirty="0" smtClean="0">
                <a:solidFill>
                  <a:srgbClr val="002060"/>
                </a:solidFill>
              </a:rPr>
              <a:t>, А.Д</a:t>
            </a:r>
            <a:r>
              <a:rPr lang="ru-RU" sz="2400" i="1" dirty="0" smtClean="0">
                <a:solidFill>
                  <a:srgbClr val="002060"/>
                </a:solidFill>
              </a:rPr>
              <a:t>. Карпенко, О.В. </a:t>
            </a:r>
            <a:r>
              <a:rPr lang="ru-RU" sz="2400" i="1" dirty="0" err="1" smtClean="0">
                <a:solidFill>
                  <a:srgbClr val="002060"/>
                </a:solidFill>
              </a:rPr>
              <a:t>Аллахвердова</a:t>
            </a:r>
            <a:r>
              <a:rPr lang="ru-RU" sz="2400" i="1" dirty="0" smtClean="0">
                <a:solidFill>
                  <a:srgbClr val="002060"/>
                </a:solidFill>
              </a:rPr>
              <a:t>, Е.Н. Иванова и др.)</a:t>
            </a:r>
          </a:p>
          <a:p>
            <a:pPr lvl="0" algn="just"/>
            <a:r>
              <a:rPr lang="ru-RU" sz="2400" dirty="0" smtClean="0">
                <a:solidFill>
                  <a:srgbClr val="002060"/>
                </a:solidFill>
              </a:rPr>
              <a:t>Труды учёных Ярославской школы конфликтологии </a:t>
            </a:r>
            <a:endParaRPr lang="ru-RU" sz="2400" dirty="0" smtClean="0">
              <a:solidFill>
                <a:srgbClr val="002060"/>
              </a:solidFill>
            </a:endParaRPr>
          </a:p>
          <a:p>
            <a:pPr lvl="0" algn="just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    </a:t>
            </a:r>
            <a:r>
              <a:rPr lang="ru-RU" sz="2400" i="1" dirty="0" smtClean="0">
                <a:solidFill>
                  <a:srgbClr val="002060"/>
                </a:solidFill>
              </a:rPr>
              <a:t>(</a:t>
            </a:r>
            <a:r>
              <a:rPr lang="ru-RU" sz="2400" i="1" dirty="0" smtClean="0">
                <a:solidFill>
                  <a:srgbClr val="002060"/>
                </a:solidFill>
              </a:rPr>
              <a:t>Л.Г. Титова, С.М. </a:t>
            </a:r>
            <a:r>
              <a:rPr lang="ru-RU" sz="2400" i="1" dirty="0" err="1" smtClean="0">
                <a:solidFill>
                  <a:srgbClr val="002060"/>
                </a:solidFill>
              </a:rPr>
              <a:t>Кашапов</a:t>
            </a:r>
            <a:r>
              <a:rPr lang="ru-RU" sz="2400" i="1" dirty="0" smtClean="0">
                <a:solidFill>
                  <a:srgbClr val="002060"/>
                </a:solidFill>
              </a:rPr>
              <a:t>, И.В. Калинкина, М.А. Юферова</a:t>
            </a:r>
            <a:r>
              <a:rPr lang="ru-RU" sz="2400" i="1" dirty="0" smtClean="0">
                <a:solidFill>
                  <a:srgbClr val="002060"/>
                </a:solidFill>
              </a:rPr>
              <a:t>)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</a:rPr>
              <a:t>Публикации зарубежных специалистов </a:t>
            </a:r>
            <a:r>
              <a:rPr lang="ru-RU" sz="2400" i="1" dirty="0" smtClean="0">
                <a:solidFill>
                  <a:srgbClr val="002060"/>
                </a:solidFill>
              </a:rPr>
              <a:t>(</a:t>
            </a:r>
            <a:r>
              <a:rPr lang="en-US" sz="2400" i="1" dirty="0" smtClean="0">
                <a:solidFill>
                  <a:srgbClr val="002060"/>
                </a:solidFill>
              </a:rPr>
              <a:t>W. </a:t>
            </a:r>
            <a:r>
              <a:rPr lang="en-US" sz="2400" i="1" dirty="0" smtClean="0">
                <a:solidFill>
                  <a:srgbClr val="002060"/>
                </a:solidFill>
              </a:rPr>
              <a:t>Lincoln</a:t>
            </a:r>
            <a:r>
              <a:rPr lang="ru-RU" sz="2400" i="1" dirty="0" smtClean="0">
                <a:solidFill>
                  <a:srgbClr val="002060"/>
                </a:solidFill>
              </a:rPr>
              <a:t>, </a:t>
            </a:r>
            <a:r>
              <a:rPr lang="en-US" sz="2400" i="1" dirty="0" err="1" smtClean="0">
                <a:solidFill>
                  <a:srgbClr val="002060"/>
                </a:solidFill>
              </a:rPr>
              <a:t>K.W.</a:t>
            </a:r>
            <a:r>
              <a:rPr lang="en-US" sz="2400" i="1" dirty="0" err="1" smtClean="0">
                <a:solidFill>
                  <a:srgbClr val="002060"/>
                </a:solidFill>
              </a:rPr>
              <a:t>Thomas</a:t>
            </a:r>
            <a:r>
              <a:rPr lang="en-US" sz="2400" i="1" dirty="0" smtClean="0">
                <a:solidFill>
                  <a:srgbClr val="002060"/>
                </a:solidFill>
              </a:rPr>
              <a:t>, </a:t>
            </a:r>
            <a:r>
              <a:rPr lang="en-US" sz="2400" i="1" dirty="0" err="1" smtClean="0">
                <a:solidFill>
                  <a:srgbClr val="002060"/>
                </a:solidFill>
              </a:rPr>
              <a:t>R.H.</a:t>
            </a:r>
            <a:r>
              <a:rPr lang="en-US" sz="2400" i="1" dirty="0" err="1" smtClean="0">
                <a:solidFill>
                  <a:srgbClr val="002060"/>
                </a:solidFill>
              </a:rPr>
              <a:t>Kilmann</a:t>
            </a:r>
            <a:r>
              <a:rPr lang="ru-RU" sz="2400" i="1" dirty="0" smtClean="0">
                <a:solidFill>
                  <a:srgbClr val="002060"/>
                </a:solidFill>
              </a:rPr>
              <a:t>, Р. Фишер, У. </a:t>
            </a:r>
            <a:r>
              <a:rPr lang="ru-RU" sz="2400" i="1" dirty="0" err="1" smtClean="0">
                <a:solidFill>
                  <a:srgbClr val="002060"/>
                </a:solidFill>
              </a:rPr>
              <a:t>Юри</a:t>
            </a:r>
            <a:r>
              <a:rPr lang="ru-RU" sz="2400" i="1" dirty="0" smtClean="0">
                <a:solidFill>
                  <a:srgbClr val="002060"/>
                </a:solidFill>
              </a:rPr>
              <a:t>)</a:t>
            </a:r>
            <a:endParaRPr lang="ru-RU" sz="24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Цель    проекта: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rgbClr val="002060"/>
                </a:solidFill>
              </a:rPr>
              <a:t>Разработка комплекса организационно-педагогических и научно-методических условий развития школьных служб медиации (ШСМ) в региональной системе образования.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Задачи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Разработать вариативные модели школьных служб медиации. 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Определить комплекс  необходимых профессиональных компетенций специалистов, участвующих в реализации деятельности  ШСМ.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Разработать  пакет типовых нормативно-правовых документов, определяющих деятельность ШСМ.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Разработать  и апробировать  эффективные медиативные технологии с учётом специфики образовательной практики.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Разработать  комплекс методических материалов по сопровождению  деятельности ШСМ.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Разработать и апробировать  вариативные программы и формы повышения квалификации и профессиональной переподготовки специалистов ШСМ и других участников образовательного процесса.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Разработать  методику оценки эффективности работы специалистов по решению задач ШСМ.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Разработать  предложения в региональную программу развития системы образования Ярославской области по реализации апробированной модели ШСМ в образовательных организациях региона.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Разработать  систему информационного обеспечения проекта.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136904" cy="122413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  <a:latin typeface="+mj-lt"/>
              </a:rPr>
              <a:t>Ресурсный центр  </a:t>
            </a:r>
            <a:r>
              <a:rPr lang="ru-RU" dirty="0" smtClean="0">
                <a:solidFill>
                  <a:srgbClr val="002060"/>
                </a:solidFill>
                <a:latin typeface="+mj-lt"/>
              </a:rPr>
              <a:t>по направлению:</a:t>
            </a:r>
            <a:br>
              <a:rPr lang="ru-RU" dirty="0" smtClean="0">
                <a:solidFill>
                  <a:srgbClr val="002060"/>
                </a:solidFill>
                <a:latin typeface="+mj-lt"/>
              </a:rPr>
            </a:br>
            <a:endParaRPr lang="ru-RU" dirty="0">
              <a:latin typeface="+mj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8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70784" cy="286633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Установочный семинар для членов конфликтных комиссий 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«Новое в практике разрешения конфликтов в образовании»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F:\Фото семинар 21.10.14\P10605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88640"/>
            <a:ext cx="4211960" cy="3168352"/>
          </a:xfrm>
          <a:prstGeom prst="rect">
            <a:avLst/>
          </a:prstGeom>
          <a:noFill/>
        </p:spPr>
      </p:pic>
      <p:pic>
        <p:nvPicPr>
          <p:cNvPr id="1027" name="Picture 3" descr="F:\Фото семинар 21.10.14\P10604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429000"/>
            <a:ext cx="4187958" cy="3140968"/>
          </a:xfrm>
          <a:prstGeom prst="rect">
            <a:avLst/>
          </a:prstGeom>
          <a:noFill/>
        </p:spPr>
      </p:pic>
      <p:pic>
        <p:nvPicPr>
          <p:cNvPr id="1029" name="Picture 5" descr="F:\Фото семинар 21.10.14\P10604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429000"/>
            <a:ext cx="4283968" cy="3212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Что уже сделано: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95537" y="980729"/>
          <a:ext cx="8568951" cy="5405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657"/>
                <a:gridCol w="2249318"/>
                <a:gridCol w="974705"/>
                <a:gridCol w="1574522"/>
                <a:gridCol w="3384749"/>
              </a:tblGrid>
              <a:tr h="4716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Деятельность,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мероприятия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Время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Участники: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Результаты: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075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Мастер класс «Профилактика и регулирование конфликтов»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21.09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педагоги-психологи 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школ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(42 чел.)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- расширены представления участников об альтернативных способах разрешения конфликтов;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249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Семинар   "Новое в практике разрешения конфликтов в образовательных учреждениях"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 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21.10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члены конфликтных комиссий ОУ ЯО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(36 человек)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сформирована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инициативная группа мотивированных участников будущего проекта;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создана база данных о потенциальных участников проекта;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075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Проведение медиаций и консультаций по заявкам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ОУ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весь период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педагоги, родители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- оказана помощь в разрешении конкретных конфликтов;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433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Проведение цикла образовательных семинаров в ОУ для педагогов и родителей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(школа № 66, Лесная школа).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октябрь-декабрь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педагоги, родители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(более  120 чел.)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- освоены элементы переговорного процесса в конфликтных ситуациях;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- родители - повышена информированность о природе конфликта и его закономерностях;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075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Семинар «Конфликты в образовании»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18.11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молодые педагоги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(24 чел)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- получено представление о структуре,  динамике и стратегиях разрешения конфликтов;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433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6.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Семинар «Возможности применения медиации при разрешении конфликтов в образовании»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5.12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школьные омбудсмены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(12 чел.)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- получено представление о медиации как альтернативной процедуре разрешения межличностных конфликтов.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179512" y="188640"/>
          <a:ext cx="4680520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412" name="Picture 4" descr="C:\Users\Марина\Desktop\Марина работа\ШСП\Лесная школа\IMG_20141014_11495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5" y="3933056"/>
            <a:ext cx="3264363" cy="244827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7415" name="Picture 7" descr="C:\Users\Марина\Desktop\IMG_20141202_11020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8104" y="4077072"/>
            <a:ext cx="3312368" cy="2484276"/>
          </a:xfrm>
          <a:prstGeom prst="rect">
            <a:avLst/>
          </a:prstGeom>
          <a:ln>
            <a:noFill/>
          </a:ln>
          <a:effectLst/>
          <a:scene3d>
            <a:camera prst="perspectiveLeft"/>
            <a:lightRig rig="soft" dir="t">
              <a:rot lat="0" lon="0" rev="0"/>
            </a:lightRig>
          </a:scene3d>
          <a:sp3d prstMaterial="matte">
            <a:bevelT w="203200" h="50800" prst="softRound"/>
          </a:sp3d>
        </p:spPr>
      </p:pic>
      <p:pic>
        <p:nvPicPr>
          <p:cNvPr id="12" name="Picture 2" descr="C:\Users\Марина\Desktop\Марина работа\ШСП\Лесная школа\IMG_20141014_114946.jpg"/>
          <p:cNvPicPr>
            <a:picLocks noGrp="1" noChangeAspect="1" noChangeArrowheads="1"/>
          </p:cNvPicPr>
          <p:nvPr>
            <p:ph idx="1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68144" y="188640"/>
            <a:ext cx="3017309" cy="2262982"/>
          </a:xfrm>
          <a:prstGeom prst="rect">
            <a:avLst/>
          </a:prstGeom>
          <a:ln w="34925"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  <a:reflection blurRad="12700" stA="30000" endPos="30000" dist="5000" dir="5400000" sy="-100000" algn="bl" rotWithShape="0"/>
          </a:effectLst>
          <a:scene3d>
            <a:camera prst="perspectiveLeft"/>
            <a:lightRig rig="soft" dir="t">
              <a:rot lat="0" lon="0" rev="0"/>
            </a:lightRig>
          </a:scene3d>
          <a:sp3d prstMaterial="matte">
            <a:bevelT w="203200" h="50800" prst="softRound"/>
          </a:sp3d>
        </p:spPr>
      </p:pic>
      <p:pic>
        <p:nvPicPr>
          <p:cNvPr id="17414" name="Picture 6" descr="C:\Users\Марина\Desktop\IMG_20141202_10554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59832" y="2132856"/>
            <a:ext cx="3240360" cy="24302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</TotalTime>
  <Words>976</Words>
  <Application>Microsoft Office PowerPoint</Application>
  <PresentationFormat>Экран (4:3)</PresentationFormat>
  <Paragraphs>123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      Муниципальное образовательное учреждение  средняя общеобразовательная школа №66    Департамент образования г. Ярославля  Инновационный проект         </vt:lpstr>
      <vt:lpstr>Нормативно-правовое обеспечение  проекта</vt:lpstr>
      <vt:lpstr>Теоретическая база проекта:</vt:lpstr>
      <vt:lpstr>Цель    проекта: </vt:lpstr>
      <vt:lpstr>Задачи проекта:</vt:lpstr>
      <vt:lpstr> Ресурсный центр  по направлению: </vt:lpstr>
      <vt:lpstr>Установочный семинар для членов конфликтных комиссий  «Новое в практике разрешения конфликтов в образовании»</vt:lpstr>
      <vt:lpstr>Что уже сделано: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Муниципальное образовательное учреждение  средняя общеобразовательная школа №66    Департамент образования г. Ярославля   Инновационный проект         </dc:title>
  <dc:creator>Марина</dc:creator>
  <cp:lastModifiedBy>Марина</cp:lastModifiedBy>
  <cp:revision>44</cp:revision>
  <dcterms:created xsi:type="dcterms:W3CDTF">2015-02-25T02:35:42Z</dcterms:created>
  <dcterms:modified xsi:type="dcterms:W3CDTF">2015-02-26T08:52:34Z</dcterms:modified>
</cp:coreProperties>
</file>