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D5D09-D027-4881-9E2B-B2F5C052C33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E78E5-CBF0-449B-A6A9-6CCB2D655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78E5-CBF0-449B-A6A9-6CCB2D655B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36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3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8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2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5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54" y="186347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0656" y="2192603"/>
            <a:ext cx="8573634" cy="451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Отечественная война в контексте формирования исторической памяти обучающихся старших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классов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ru-RU" sz="16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sz="1600" b="1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sz="16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Страхова 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 В.,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0745" algn="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наук, доцент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0745" algn="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кафедры гуманитарных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0745" algn="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ГАУ ДПО ЯО ИРО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916" y="1670521"/>
            <a:ext cx="2650733" cy="25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68" y="1767007"/>
            <a:ext cx="2827699" cy="286232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России главным событием отечественной истории ХХ в., которым сегодня гордится наибольшее количество </a:t>
            </a:r>
            <a:r>
              <a:rPr lang="ru-RU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россиян является </a:t>
            </a:r>
          </a:p>
          <a:p>
            <a:pPr algn="ctr"/>
            <a:r>
              <a:rPr lang="ru-RU" b="1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Великая </a:t>
            </a:r>
            <a:r>
              <a:rPr lang="ru-RU" b="1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Отечественная война 1941-1945 гг. </a:t>
            </a:r>
            <a:r>
              <a:rPr lang="ru-RU" b="1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</a:p>
          <a:p>
            <a:pPr algn="ctr"/>
            <a:r>
              <a:rPr lang="ru-RU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 считают </a:t>
            </a:r>
            <a:r>
              <a:rPr lang="ru-RU" b="1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82% </a:t>
            </a:r>
            <a:r>
              <a:rPr lang="ru-RU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опрошенных  </a:t>
            </a:r>
            <a:r>
              <a:rPr lang="ru-RU" sz="1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1400" b="1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0673" y="1767008"/>
            <a:ext cx="4122345" cy="175432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Точную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дату начала Великой Отечественной войны (22 июня 1941 г.) могут назвать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69%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взрослых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россиян;</a:t>
            </a:r>
          </a:p>
          <a:p>
            <a:pPr algn="just"/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группе 18-24-летних верный ответ дают только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40%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то среди 45-59-летних –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83%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7335" y="468538"/>
            <a:ext cx="2839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материалам ВЦИОМ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8407" y="1767007"/>
            <a:ext cx="3811509" cy="230832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Около трети наших сограждан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(35%)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сегодня могут вспомнить рассказы близких-участников войны,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55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%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знают, что родственники воевали, но не в курсе подробностей либо слышали только, что те погибли/пропали без вести в годы Великой Отечественной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72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1439" y="269361"/>
            <a:ext cx="5134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Опрос старшеклассников Ярославских школ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3276" y="1139098"/>
            <a:ext cx="2891074" cy="380873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Для подавляющего числа опрошенных события Великой Отечественной войны 1941-1945 гг. зафиксированы в исторической памяти семьи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абсолютное большинство респондентов отметили, что их прадеды прошли через военные действия на фронтах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войны  -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95%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45%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семей имеются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погибшие,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тылу трудились на Победу прадеды у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65%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опрошенных, </a:t>
            </a:r>
            <a:endParaRPr lang="ru-RU" sz="14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у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30%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школьников были или есть те, кто пережили оккупацию.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80095" y="1139098"/>
            <a:ext cx="3099303" cy="207441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Среди трагических событий войны отмечены: германский плен и ужасы концлагерей (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3%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опрошенных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),</a:t>
            </a:r>
          </a:p>
          <a:p>
            <a:pPr lvl="0" algn="just">
              <a:lnSpc>
                <a:spcPct val="115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у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11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ребят в семьях и до настоящего времени прадеды числятся пропавшими без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вести,</a:t>
            </a:r>
          </a:p>
          <a:p>
            <a:pPr lvl="0" algn="just">
              <a:lnSpc>
                <a:spcPct val="115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5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%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опрошенных затруднились ответить на данный вопрос.</a:t>
            </a:r>
            <a:endParaRPr lang="ru-RU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47160" y="1139098"/>
            <a:ext cx="3751153" cy="20313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Часть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семей либо не сохранили материальные свидетельства военного прошлого (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25%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), либо в семьях не было вообще никаких документов и артефактов военного времени (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20%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). </a:t>
            </a:r>
            <a:endParaRPr lang="ru-RU" sz="1400" dirty="0" smtClean="0">
              <a:latin typeface="Times New Roman" panose="02020603050405020304" pitchFamily="18" charset="0"/>
              <a:ea typeface="TimesNewRomanPSMT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Основные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реликвии прошедшей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войны -  </a:t>
            </a:r>
            <a:r>
              <a:rPr lang="ru-RU" sz="1400" b="1" i="1" dirty="0" smtClean="0">
                <a:latin typeface="Times New Roman" panose="02020603050405020304" pitchFamily="18" charset="0"/>
                <a:ea typeface="TimesNewRomanPSMT"/>
              </a:rPr>
              <a:t>награды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30%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) и </a:t>
            </a:r>
            <a:r>
              <a:rPr lang="ru-RU" sz="1400" b="1" i="1" dirty="0">
                <a:latin typeface="Times New Roman" panose="02020603050405020304" pitchFamily="18" charset="0"/>
                <a:ea typeface="TimesNewRomanPSMT"/>
              </a:rPr>
              <a:t>фотографии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 (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25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%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), </a:t>
            </a:r>
            <a:r>
              <a:rPr lang="ru-RU" sz="1400" b="1" i="1" dirty="0" smtClean="0">
                <a:latin typeface="Times New Roman" panose="02020603050405020304" pitchFamily="18" charset="0"/>
                <a:ea typeface="TimesNewRomanPSMT"/>
              </a:rPr>
              <a:t>письма </a:t>
            </a:r>
            <a:r>
              <a:rPr lang="ru-RU" sz="1400" b="1" i="1" dirty="0">
                <a:latin typeface="Times New Roman" panose="02020603050405020304" pitchFamily="18" charset="0"/>
                <a:ea typeface="TimesNewRomanPSMT"/>
              </a:rPr>
              <a:t>с фронта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сохранились в семейных архивах лишь у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15%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 опрошенных.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00395" y="3503692"/>
            <a:ext cx="6083929" cy="24673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Источники знаний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о Великой Отечественной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войне: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уроки истории - 85%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опрошенных отметили их как источник информации о военном прошлом; </a:t>
            </a:r>
            <a:endParaRPr lang="ru-RU" sz="1400" dirty="0" smtClean="0">
              <a:latin typeface="Times New Roman" panose="02020603050405020304" pitchFamily="18" charset="0"/>
              <a:ea typeface="TimesNewRomanPSMT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кинофильмы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, телесериалы - для 70%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респондентов служат источником информации о войне; </a:t>
            </a:r>
            <a:endParaRPr lang="ru-RU" sz="1400" dirty="0" smtClean="0">
              <a:latin typeface="Times New Roman" panose="02020603050405020304" pitchFamily="18" charset="0"/>
              <a:ea typeface="TimesNewRomanPSMT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посещение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музеев и выставок - 55%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респондентов отметили их посещение как важный источник информации; </a:t>
            </a:r>
            <a:endParaRPr lang="ru-RU" sz="1400" dirty="0" smtClean="0">
              <a:latin typeface="Times New Roman" panose="02020603050405020304" pitchFamily="18" charset="0"/>
              <a:ea typeface="TimesNewRomanPSMT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живые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рассказы свидетелей войны – для 25%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опрошенных являются важным источником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</a:rPr>
              <a:t>;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военные мемуары – 10%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</a:rPr>
              <a:t>респондентов отметили как интересные свидетельства о событиях военных лет.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68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016" y="1523245"/>
            <a:ext cx="3494638" cy="381150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 ходе исследования школьникам был задан вопрос на знания основных дат Второй мировой и Великой Отечественной войн.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Подавляющее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большинство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–</a:t>
            </a:r>
            <a:r>
              <a:rPr lang="en-US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90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опрошенных – верно указали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только</a:t>
            </a:r>
            <a:r>
              <a:rPr lang="en-US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дату начала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Второй мировой войны.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При выявлении знаний о других исторических датах: битве за Москву, разгроме Японии, прорыве блокады Ленинграда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–</a:t>
            </a:r>
            <a:r>
              <a:rPr lang="en-US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школьники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продемонстрировали различную степень усвоения исторической информации, а общий тенденция может быть обозначена как  незнание большинством опрошенных точных дат данных событий в истории Второй мировой войны.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36055" y="1523244"/>
            <a:ext cx="5462258" cy="306545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Показательны открытые вопросы анкеты с просьбой указать фамилии известных полководцев Великой Отечественной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войны</a:t>
            </a:r>
            <a:r>
              <a:rPr lang="en-US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-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ответе на открытый вопрос прозвучало 152 фамилии известных людей. </a:t>
            </a:r>
            <a:endParaRPr lang="ru-RU" sz="14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Безусловными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лидерами списка среди полководцев войны стали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Г. К. Жуков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(его упомянули </a:t>
            </a:r>
            <a:r>
              <a:rPr lang="ru-RU" sz="1400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85%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опрошенных) и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К. К. Рокоссовский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ru-RU" sz="1400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65%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упоминаний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),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И.С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Конев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А. М.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Василевский (</a:t>
            </a:r>
            <a:r>
              <a:rPr lang="ru-RU" sz="1400" b="1" i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55%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Более трех фамилий полководцев - военачальников указали лишь </a:t>
            </a:r>
            <a:r>
              <a:rPr lang="ru-RU" sz="1400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35%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опрошенных. Среди названных фамилий полководцев: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Н.Ф. Ватутин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                       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Р.В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Малиновский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 Ф.И. </a:t>
            </a:r>
            <a:r>
              <a:rPr lang="ru-RU" sz="1400" b="1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Толбухин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 И.Д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Черняховский (</a:t>
            </a:r>
            <a:r>
              <a:rPr lang="ru-RU" sz="1400" b="1" i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15</a:t>
            </a:r>
            <a:r>
              <a:rPr lang="ru-RU" sz="1400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% </a:t>
            </a:r>
            <a:r>
              <a:rPr lang="ru-RU" sz="1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). </a:t>
            </a:r>
            <a:r>
              <a:rPr lang="ru-RU" sz="1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Из числа героев были названы 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Н. Гастелло, З. Космодемьянская, И. Панфилов, И. </a:t>
            </a:r>
            <a:r>
              <a:rPr lang="ru-RU" sz="1400" b="1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Кожедуб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TimesNewRomanPSMT"/>
              </a:rPr>
              <a:t>А</a:t>
            </a:r>
            <a:r>
              <a:rPr lang="ru-RU" sz="1400" b="1" dirty="0">
                <a:latin typeface="Times New Roman" panose="02020603050405020304" pitchFamily="18" charset="0"/>
                <a:ea typeface="TimesNewRomanPSMT"/>
              </a:rPr>
              <a:t>. </a:t>
            </a:r>
            <a:r>
              <a:rPr lang="ru-RU" sz="1400" b="1" dirty="0" err="1">
                <a:latin typeface="Times New Roman" panose="02020603050405020304" pitchFamily="18" charset="0"/>
                <a:ea typeface="TimesNewRomanPSMT"/>
              </a:rPr>
              <a:t>Покрышкин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32958" y="675868"/>
            <a:ext cx="5134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Опрос старшеклассников Ярославских школ 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4149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580</Words>
  <Application>Microsoft Office PowerPoint</Application>
  <PresentationFormat>Широкоэкранный</PresentationFormat>
  <Paragraphs>38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TimesNewRomanPSMT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Вячеславовна Страхова</dc:creator>
  <cp:lastModifiedBy>Наталья Вячеславовна Страхова</cp:lastModifiedBy>
  <cp:revision>7</cp:revision>
  <dcterms:created xsi:type="dcterms:W3CDTF">2020-05-12T09:54:15Z</dcterms:created>
  <dcterms:modified xsi:type="dcterms:W3CDTF">2020-05-18T08:12:41Z</dcterms:modified>
</cp:coreProperties>
</file>