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4" r:id="rId4"/>
  </p:sldMasterIdLst>
  <p:notesMasterIdLst>
    <p:notesMasterId r:id="rId28"/>
  </p:notesMasterIdLst>
  <p:handoutMasterIdLst>
    <p:handoutMasterId r:id="rId29"/>
  </p:handoutMasterIdLst>
  <p:sldIdLst>
    <p:sldId id="725" r:id="rId5"/>
    <p:sldId id="757" r:id="rId6"/>
    <p:sldId id="752" r:id="rId7"/>
    <p:sldId id="726" r:id="rId8"/>
    <p:sldId id="743" r:id="rId9"/>
    <p:sldId id="740" r:id="rId10"/>
    <p:sldId id="778" r:id="rId11"/>
    <p:sldId id="758" r:id="rId12"/>
    <p:sldId id="746" r:id="rId13"/>
    <p:sldId id="767" r:id="rId14"/>
    <p:sldId id="768" r:id="rId15"/>
    <p:sldId id="769" r:id="rId16"/>
    <p:sldId id="770" r:id="rId17"/>
    <p:sldId id="771" r:id="rId18"/>
    <p:sldId id="772" r:id="rId19"/>
    <p:sldId id="773" r:id="rId20"/>
    <p:sldId id="774" r:id="rId21"/>
    <p:sldId id="775" r:id="rId22"/>
    <p:sldId id="777" r:id="rId23"/>
    <p:sldId id="760" r:id="rId24"/>
    <p:sldId id="766" r:id="rId25"/>
    <p:sldId id="763" r:id="rId26"/>
    <p:sldId id="765" r:id="rId27"/>
  </p:sldIdLst>
  <p:sldSz cx="9144000" cy="5143500" type="screen16x9"/>
  <p:notesSz cx="6797675" cy="9926638"/>
  <p:custDataLst>
    <p:tags r:id="rId3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53808B"/>
    <a:srgbClr val="B5CD8F"/>
    <a:srgbClr val="55829D"/>
    <a:srgbClr val="5A9485"/>
    <a:srgbClr val="6B8537"/>
    <a:srgbClr val="5C928F"/>
    <a:srgbClr val="598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69087" autoAdjust="0"/>
  </p:normalViewPr>
  <p:slideViewPr>
    <p:cSldViewPr snapToGrid="0">
      <p:cViewPr>
        <p:scale>
          <a:sx n="113" d="100"/>
          <a:sy n="113" d="100"/>
        </p:scale>
        <p:origin x="-1686" y="-72"/>
      </p:cViewPr>
      <p:guideLst>
        <p:guide orient="horz" pos="1564"/>
        <p:guide orient="horz" pos="1519"/>
        <p:guide orient="horz" pos="1176"/>
        <p:guide orient="horz" pos="1142"/>
        <p:guide pos="30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9" d="100"/>
        <a:sy n="89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56540-CFDE-4D82-A1EA-064390FDA71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8FB81C3-73D0-4BF0-9DCA-2DF7437DCDD5}">
      <dgm:prSet phldrT="[Текст]" custT="1"/>
      <dgm:spPr/>
      <dgm:t>
        <a:bodyPr/>
        <a:lstStyle/>
        <a:p>
          <a:pPr>
            <a:buFont typeface="Arial" pitchFamily="34" charset="0"/>
            <a:buNone/>
          </a:pPr>
          <a:r>
            <a:rPr lang="ru-RU" sz="1600" b="1" dirty="0">
              <a:solidFill>
                <a:schemeClr val="tx1"/>
              </a:solidFill>
            </a:rPr>
            <a:t>направленность на создание образовательного пространства, востребованного социумом;</a:t>
          </a:r>
          <a:endParaRPr lang="ru-RU" sz="1600" dirty="0">
            <a:solidFill>
              <a:schemeClr val="tx1"/>
            </a:solidFill>
          </a:endParaRPr>
        </a:p>
      </dgm:t>
    </dgm:pt>
    <dgm:pt modelId="{8625A646-05C8-49B0-BA9F-D221A83A0A2B}" type="parTrans" cxnId="{3C6F2141-5C97-4FA1-B14E-85AC22BFA1B3}">
      <dgm:prSet/>
      <dgm:spPr/>
      <dgm:t>
        <a:bodyPr/>
        <a:lstStyle/>
        <a:p>
          <a:endParaRPr lang="ru-RU"/>
        </a:p>
      </dgm:t>
    </dgm:pt>
    <dgm:pt modelId="{AE6B5FC5-BBC0-4D05-A75D-70C485D13DF4}" type="sibTrans" cxnId="{3C6F2141-5C97-4FA1-B14E-85AC22BFA1B3}">
      <dgm:prSet/>
      <dgm:spPr/>
      <dgm:t>
        <a:bodyPr/>
        <a:lstStyle/>
        <a:p>
          <a:endParaRPr lang="ru-RU"/>
        </a:p>
      </dgm:t>
    </dgm:pt>
    <dgm:pt modelId="{9CA4427B-EA1A-4412-9FCE-A42163DBC625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предоставление возможности обучения по индивидуальной образовательной траектории;</a:t>
          </a:r>
        </a:p>
      </dgm:t>
    </dgm:pt>
    <dgm:pt modelId="{6A3605F3-3CAF-4E86-A341-9D1FF34032B2}" type="parTrans" cxnId="{7DCE929E-4853-432C-8E2C-45F29577B707}">
      <dgm:prSet/>
      <dgm:spPr/>
      <dgm:t>
        <a:bodyPr/>
        <a:lstStyle/>
        <a:p>
          <a:endParaRPr lang="ru-RU"/>
        </a:p>
      </dgm:t>
    </dgm:pt>
    <dgm:pt modelId="{E0554301-32B0-4781-BFDD-06DB2D240AA4}" type="sibTrans" cxnId="{7DCE929E-4853-432C-8E2C-45F29577B707}">
      <dgm:prSet/>
      <dgm:spPr/>
      <dgm:t>
        <a:bodyPr/>
        <a:lstStyle/>
        <a:p>
          <a:endParaRPr lang="ru-RU"/>
        </a:p>
      </dgm:t>
    </dgm:pt>
    <dgm:pt modelId="{C542231A-231C-42A2-94C7-1A3DDA8696B4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направленность на </a:t>
          </a:r>
          <a:r>
            <a:rPr lang="ru-RU" sz="1600" b="1" dirty="0" err="1">
              <a:solidFill>
                <a:schemeClr val="tx1"/>
              </a:solidFill>
            </a:rPr>
            <a:t>допрофессиональное</a:t>
          </a:r>
          <a:r>
            <a:rPr lang="ru-RU" sz="1600" b="1" dirty="0">
              <a:solidFill>
                <a:schemeClr val="tx1"/>
              </a:solidFill>
            </a:rPr>
            <a:t> образование, профессиональный выбор детей, профессиональные пробы;</a:t>
          </a:r>
        </a:p>
      </dgm:t>
    </dgm:pt>
    <dgm:pt modelId="{C628F895-7F86-4951-917F-F6EE75A0E6E1}" type="parTrans" cxnId="{F092ABA5-A444-40B6-8419-5BC784154420}">
      <dgm:prSet/>
      <dgm:spPr/>
      <dgm:t>
        <a:bodyPr/>
        <a:lstStyle/>
        <a:p>
          <a:endParaRPr lang="ru-RU"/>
        </a:p>
      </dgm:t>
    </dgm:pt>
    <dgm:pt modelId="{85172F61-D75D-4CF2-AC72-91DA2CD94AB8}" type="sibTrans" cxnId="{F092ABA5-A444-40B6-8419-5BC784154420}">
      <dgm:prSet/>
      <dgm:spPr/>
      <dgm:t>
        <a:bodyPr/>
        <a:lstStyle/>
        <a:p>
          <a:endParaRPr lang="ru-RU"/>
        </a:p>
      </dgm:t>
    </dgm:pt>
    <dgm:pt modelId="{51488EB3-867C-417A-9E0E-F1A0A0409D9B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организация широкой практики за пределами учреждения образования;</a:t>
          </a:r>
        </a:p>
      </dgm:t>
    </dgm:pt>
    <dgm:pt modelId="{60E458A2-574F-4915-886C-E6F997D9F67D}" type="parTrans" cxnId="{6B6A1024-B86E-4010-88AE-FCA162E9BFE8}">
      <dgm:prSet/>
      <dgm:spPr/>
      <dgm:t>
        <a:bodyPr/>
        <a:lstStyle/>
        <a:p>
          <a:endParaRPr lang="ru-RU"/>
        </a:p>
      </dgm:t>
    </dgm:pt>
    <dgm:pt modelId="{BA63C206-77E8-4E93-878C-D04A051619EA}" type="sibTrans" cxnId="{6B6A1024-B86E-4010-88AE-FCA162E9BFE8}">
      <dgm:prSet/>
      <dgm:spPr/>
      <dgm:t>
        <a:bodyPr/>
        <a:lstStyle/>
        <a:p>
          <a:endParaRPr lang="ru-RU"/>
        </a:p>
      </dgm:t>
    </dgm:pt>
    <dgm:pt modelId="{47926297-3A80-4910-898C-D1FCF5A92E77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направленность на решение задачи успешной социализации  обучающихся, освоения ими современных социальных практик и др.</a:t>
          </a:r>
        </a:p>
      </dgm:t>
    </dgm:pt>
    <dgm:pt modelId="{B3052269-DD3D-4A55-B87E-29F23F32554E}" type="parTrans" cxnId="{9252C763-A188-441F-B2CD-BE0709F20388}">
      <dgm:prSet/>
      <dgm:spPr/>
      <dgm:t>
        <a:bodyPr/>
        <a:lstStyle/>
        <a:p>
          <a:endParaRPr lang="ru-RU"/>
        </a:p>
      </dgm:t>
    </dgm:pt>
    <dgm:pt modelId="{C6303651-5B74-4BF2-A98F-150009CF29DB}" type="sibTrans" cxnId="{9252C763-A188-441F-B2CD-BE0709F20388}">
      <dgm:prSet/>
      <dgm:spPr/>
      <dgm:t>
        <a:bodyPr/>
        <a:lstStyle/>
        <a:p>
          <a:endParaRPr lang="ru-RU"/>
        </a:p>
      </dgm:t>
    </dgm:pt>
    <dgm:pt modelId="{07227FE3-85E5-423E-B0CD-3885FA0EB615}" type="pres">
      <dgm:prSet presAssocID="{64556540-CFDE-4D82-A1EA-064390FDA7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1FE33E-DA17-4C08-A302-E46DF14A66F7}" type="pres">
      <dgm:prSet presAssocID="{B8FB81C3-73D0-4BF0-9DCA-2DF7437DCD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CFD17-EA04-4BE8-BB9A-BAF0DBEBE46B}" type="pres">
      <dgm:prSet presAssocID="{AE6B5FC5-BBC0-4D05-A75D-70C485D13DF4}" presName="sibTrans" presStyleCnt="0"/>
      <dgm:spPr/>
    </dgm:pt>
    <dgm:pt modelId="{4FF47807-5509-4798-AF3D-ABD5B5B4E5C5}" type="pres">
      <dgm:prSet presAssocID="{9CA4427B-EA1A-4412-9FCE-A42163DBC6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1AA18-3CBF-465E-849F-156C705AE6E1}" type="pres">
      <dgm:prSet presAssocID="{E0554301-32B0-4781-BFDD-06DB2D240AA4}" presName="sibTrans" presStyleCnt="0"/>
      <dgm:spPr/>
    </dgm:pt>
    <dgm:pt modelId="{1C9B52C3-730C-4CBB-9A9F-2F50F6AB747B}" type="pres">
      <dgm:prSet presAssocID="{C542231A-231C-42A2-94C7-1A3DDA8696B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34EF5-6890-4EE4-898A-2E7A858D8527}" type="pres">
      <dgm:prSet presAssocID="{85172F61-D75D-4CF2-AC72-91DA2CD94AB8}" presName="sibTrans" presStyleCnt="0"/>
      <dgm:spPr/>
    </dgm:pt>
    <dgm:pt modelId="{4ACF6370-C7D7-4374-9B17-A8A09C6E752B}" type="pres">
      <dgm:prSet presAssocID="{51488EB3-867C-417A-9E0E-F1A0A0409D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98E69-28D8-4266-BC76-BBBFF2D21565}" type="pres">
      <dgm:prSet presAssocID="{BA63C206-77E8-4E93-878C-D04A051619EA}" presName="sibTrans" presStyleCnt="0"/>
      <dgm:spPr/>
    </dgm:pt>
    <dgm:pt modelId="{2D35D397-436D-4675-B55D-E089C9B11614}" type="pres">
      <dgm:prSet presAssocID="{47926297-3A80-4910-898C-D1FCF5A92E7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F5723E-D6DD-4378-8E4B-FC61501EC827}" type="presOf" srcId="{47926297-3A80-4910-898C-D1FCF5A92E77}" destId="{2D35D397-436D-4675-B55D-E089C9B11614}" srcOrd="0" destOrd="0" presId="urn:microsoft.com/office/officeart/2005/8/layout/default"/>
    <dgm:cxn modelId="{6B6A1024-B86E-4010-88AE-FCA162E9BFE8}" srcId="{64556540-CFDE-4D82-A1EA-064390FDA717}" destId="{51488EB3-867C-417A-9E0E-F1A0A0409D9B}" srcOrd="3" destOrd="0" parTransId="{60E458A2-574F-4915-886C-E6F997D9F67D}" sibTransId="{BA63C206-77E8-4E93-878C-D04A051619EA}"/>
    <dgm:cxn modelId="{B321AA8A-D3D4-43F1-8255-509DFF4840BD}" type="presOf" srcId="{51488EB3-867C-417A-9E0E-F1A0A0409D9B}" destId="{4ACF6370-C7D7-4374-9B17-A8A09C6E752B}" srcOrd="0" destOrd="0" presId="urn:microsoft.com/office/officeart/2005/8/layout/default"/>
    <dgm:cxn modelId="{3C6F2141-5C97-4FA1-B14E-85AC22BFA1B3}" srcId="{64556540-CFDE-4D82-A1EA-064390FDA717}" destId="{B8FB81C3-73D0-4BF0-9DCA-2DF7437DCDD5}" srcOrd="0" destOrd="0" parTransId="{8625A646-05C8-49B0-BA9F-D221A83A0A2B}" sibTransId="{AE6B5FC5-BBC0-4D05-A75D-70C485D13DF4}"/>
    <dgm:cxn modelId="{7E88BEB1-54CB-40BB-A48B-594BF63D65FE}" type="presOf" srcId="{B8FB81C3-73D0-4BF0-9DCA-2DF7437DCDD5}" destId="{6C1FE33E-DA17-4C08-A302-E46DF14A66F7}" srcOrd="0" destOrd="0" presId="urn:microsoft.com/office/officeart/2005/8/layout/default"/>
    <dgm:cxn modelId="{9252C763-A188-441F-B2CD-BE0709F20388}" srcId="{64556540-CFDE-4D82-A1EA-064390FDA717}" destId="{47926297-3A80-4910-898C-D1FCF5A92E77}" srcOrd="4" destOrd="0" parTransId="{B3052269-DD3D-4A55-B87E-29F23F32554E}" sibTransId="{C6303651-5B74-4BF2-A98F-150009CF29DB}"/>
    <dgm:cxn modelId="{72AF65E2-898A-4AD2-930C-DC854109A220}" type="presOf" srcId="{64556540-CFDE-4D82-A1EA-064390FDA717}" destId="{07227FE3-85E5-423E-B0CD-3885FA0EB615}" srcOrd="0" destOrd="0" presId="urn:microsoft.com/office/officeart/2005/8/layout/default"/>
    <dgm:cxn modelId="{B4510804-BF68-417F-B675-205087429BEF}" type="presOf" srcId="{C542231A-231C-42A2-94C7-1A3DDA8696B4}" destId="{1C9B52C3-730C-4CBB-9A9F-2F50F6AB747B}" srcOrd="0" destOrd="0" presId="urn:microsoft.com/office/officeart/2005/8/layout/default"/>
    <dgm:cxn modelId="{7DCE929E-4853-432C-8E2C-45F29577B707}" srcId="{64556540-CFDE-4D82-A1EA-064390FDA717}" destId="{9CA4427B-EA1A-4412-9FCE-A42163DBC625}" srcOrd="1" destOrd="0" parTransId="{6A3605F3-3CAF-4E86-A341-9D1FF34032B2}" sibTransId="{E0554301-32B0-4781-BFDD-06DB2D240AA4}"/>
    <dgm:cxn modelId="{F092ABA5-A444-40B6-8419-5BC784154420}" srcId="{64556540-CFDE-4D82-A1EA-064390FDA717}" destId="{C542231A-231C-42A2-94C7-1A3DDA8696B4}" srcOrd="2" destOrd="0" parTransId="{C628F895-7F86-4951-917F-F6EE75A0E6E1}" sibTransId="{85172F61-D75D-4CF2-AC72-91DA2CD94AB8}"/>
    <dgm:cxn modelId="{2A77CBB3-6AD0-459C-9187-2DBCB5ADB4DC}" type="presOf" srcId="{9CA4427B-EA1A-4412-9FCE-A42163DBC625}" destId="{4FF47807-5509-4798-AF3D-ABD5B5B4E5C5}" srcOrd="0" destOrd="0" presId="urn:microsoft.com/office/officeart/2005/8/layout/default"/>
    <dgm:cxn modelId="{52982F60-FE61-43B9-A292-197DB3804118}" type="presParOf" srcId="{07227FE3-85E5-423E-B0CD-3885FA0EB615}" destId="{6C1FE33E-DA17-4C08-A302-E46DF14A66F7}" srcOrd="0" destOrd="0" presId="urn:microsoft.com/office/officeart/2005/8/layout/default"/>
    <dgm:cxn modelId="{7333C526-9801-4AAC-8390-ADBBB9FA9293}" type="presParOf" srcId="{07227FE3-85E5-423E-B0CD-3885FA0EB615}" destId="{A18CFD17-EA04-4BE8-BB9A-BAF0DBEBE46B}" srcOrd="1" destOrd="0" presId="urn:microsoft.com/office/officeart/2005/8/layout/default"/>
    <dgm:cxn modelId="{AAA8BFFB-417C-4F1D-AD8D-8A4C5CD9655D}" type="presParOf" srcId="{07227FE3-85E5-423E-B0CD-3885FA0EB615}" destId="{4FF47807-5509-4798-AF3D-ABD5B5B4E5C5}" srcOrd="2" destOrd="0" presId="urn:microsoft.com/office/officeart/2005/8/layout/default"/>
    <dgm:cxn modelId="{0A99297D-E2B9-430E-9B44-B67E118E1A2D}" type="presParOf" srcId="{07227FE3-85E5-423E-B0CD-3885FA0EB615}" destId="{E691AA18-3CBF-465E-849F-156C705AE6E1}" srcOrd="3" destOrd="0" presId="urn:microsoft.com/office/officeart/2005/8/layout/default"/>
    <dgm:cxn modelId="{85FF9FE1-0DAB-4B91-AC37-3A2029A983BD}" type="presParOf" srcId="{07227FE3-85E5-423E-B0CD-3885FA0EB615}" destId="{1C9B52C3-730C-4CBB-9A9F-2F50F6AB747B}" srcOrd="4" destOrd="0" presId="urn:microsoft.com/office/officeart/2005/8/layout/default"/>
    <dgm:cxn modelId="{B40C6F29-D196-4801-92B2-44490C51EBDE}" type="presParOf" srcId="{07227FE3-85E5-423E-B0CD-3885FA0EB615}" destId="{C7234EF5-6890-4EE4-898A-2E7A858D8527}" srcOrd="5" destOrd="0" presId="urn:microsoft.com/office/officeart/2005/8/layout/default"/>
    <dgm:cxn modelId="{4A870540-A01E-43B5-89D9-EFC7CDACB862}" type="presParOf" srcId="{07227FE3-85E5-423E-B0CD-3885FA0EB615}" destId="{4ACF6370-C7D7-4374-9B17-A8A09C6E752B}" srcOrd="6" destOrd="0" presId="urn:microsoft.com/office/officeart/2005/8/layout/default"/>
    <dgm:cxn modelId="{4587DC5A-9C82-4BA0-8799-E71BF0301D1F}" type="presParOf" srcId="{07227FE3-85E5-423E-B0CD-3885FA0EB615}" destId="{02F98E69-28D8-4266-BC76-BBBFF2D21565}" srcOrd="7" destOrd="0" presId="urn:microsoft.com/office/officeart/2005/8/layout/default"/>
    <dgm:cxn modelId="{209E1DA9-95BC-46F3-B313-1F0C45104DA7}" type="presParOf" srcId="{07227FE3-85E5-423E-B0CD-3885FA0EB615}" destId="{2D35D397-436D-4675-B55D-E089C9B116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FE33E-DA17-4C08-A302-E46DF14A66F7}">
      <dsp:nvSpPr>
        <dsp:cNvPr id="0" name=""/>
        <dsp:cNvSpPr/>
      </dsp:nvSpPr>
      <dsp:spPr>
        <a:xfrm>
          <a:off x="0" y="314803"/>
          <a:ext cx="2699516" cy="16197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600" b="1" kern="1200" dirty="0">
              <a:solidFill>
                <a:schemeClr val="tx1"/>
              </a:solidFill>
            </a:rPr>
            <a:t>направленность на создание образовательного пространства, востребованного социумом;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314803"/>
        <a:ext cx="2699516" cy="1619709"/>
      </dsp:txXfrm>
    </dsp:sp>
    <dsp:sp modelId="{4FF47807-5509-4798-AF3D-ABD5B5B4E5C5}">
      <dsp:nvSpPr>
        <dsp:cNvPr id="0" name=""/>
        <dsp:cNvSpPr/>
      </dsp:nvSpPr>
      <dsp:spPr>
        <a:xfrm>
          <a:off x="2969467" y="314803"/>
          <a:ext cx="2699516" cy="1619709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предоставление возможности обучения по индивидуальной образовательной траектории;</a:t>
          </a:r>
        </a:p>
      </dsp:txBody>
      <dsp:txXfrm>
        <a:off x="2969467" y="314803"/>
        <a:ext cx="2699516" cy="1619709"/>
      </dsp:txXfrm>
    </dsp:sp>
    <dsp:sp modelId="{1C9B52C3-730C-4CBB-9A9F-2F50F6AB747B}">
      <dsp:nvSpPr>
        <dsp:cNvPr id="0" name=""/>
        <dsp:cNvSpPr/>
      </dsp:nvSpPr>
      <dsp:spPr>
        <a:xfrm>
          <a:off x="5938935" y="314803"/>
          <a:ext cx="2699516" cy="1619709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направленность на </a:t>
          </a:r>
          <a:r>
            <a:rPr lang="ru-RU" sz="1600" b="1" kern="1200" dirty="0" err="1">
              <a:solidFill>
                <a:schemeClr val="tx1"/>
              </a:solidFill>
            </a:rPr>
            <a:t>допрофессиональное</a:t>
          </a:r>
          <a:r>
            <a:rPr lang="ru-RU" sz="1600" b="1" kern="1200" dirty="0">
              <a:solidFill>
                <a:schemeClr val="tx1"/>
              </a:solidFill>
            </a:rPr>
            <a:t> образование, профессиональный выбор детей, профессиональные пробы;</a:t>
          </a:r>
        </a:p>
      </dsp:txBody>
      <dsp:txXfrm>
        <a:off x="5938935" y="314803"/>
        <a:ext cx="2699516" cy="1619709"/>
      </dsp:txXfrm>
    </dsp:sp>
    <dsp:sp modelId="{4ACF6370-C7D7-4374-9B17-A8A09C6E752B}">
      <dsp:nvSpPr>
        <dsp:cNvPr id="0" name=""/>
        <dsp:cNvSpPr/>
      </dsp:nvSpPr>
      <dsp:spPr>
        <a:xfrm>
          <a:off x="1484733" y="2204465"/>
          <a:ext cx="2699516" cy="1619709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организация широкой практики за пределами учреждения образования;</a:t>
          </a:r>
        </a:p>
      </dsp:txBody>
      <dsp:txXfrm>
        <a:off x="1484733" y="2204465"/>
        <a:ext cx="2699516" cy="1619709"/>
      </dsp:txXfrm>
    </dsp:sp>
    <dsp:sp modelId="{2D35D397-436D-4675-B55D-E089C9B11614}">
      <dsp:nvSpPr>
        <dsp:cNvPr id="0" name=""/>
        <dsp:cNvSpPr/>
      </dsp:nvSpPr>
      <dsp:spPr>
        <a:xfrm>
          <a:off x="4454201" y="2204465"/>
          <a:ext cx="2699516" cy="161970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направленность на решение задачи успешной социализации  обучающихся, освоения ими современных социальных практик и др.</a:t>
          </a:r>
        </a:p>
      </dsp:txBody>
      <dsp:txXfrm>
        <a:off x="4454201" y="2204465"/>
        <a:ext cx="2699516" cy="1619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12AB02-F6A4-4999-B0A0-61F5F603AD9C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17CE92-6653-44FE-940F-2C4BEA3E7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34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 defTabSz="914199" fontAlgn="auto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AB97C1-6261-4DC4-9B84-E0787075E7CF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4" tIns="46518" rIns="93034" bIns="4651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 defTabSz="914199" fontAlgn="auto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320F60-2A7D-4BF3-AFC8-1A1A040B8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7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37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7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26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63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175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610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0461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4812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39251/96a55e6276d23fa2609de2846df744c4feecd927/#dst100238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consultant.ru/document/cons_doc_LAW_339251/6b08530edad66747252fe4b34361d250e7af65ac/#dst100484" TargetMode="External"/><Relationship Id="rId5" Type="http://schemas.openxmlformats.org/officeDocument/2006/relationships/hyperlink" Target="http://www.consultant.ru/document/cons_doc_LAW_185451/78031fb890ff6bd58cc3454f79158409a0758c83/#dst100008" TargetMode="External"/><Relationship Id="rId4" Type="http://schemas.openxmlformats.org/officeDocument/2006/relationships/hyperlink" Target="http://www.consultant.ru/document/cons_doc_LAW_339251/499cc91fbe852d6839d4de3b173bb4953a33419c/#dst100256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24349/ab3273e757a9e718cbb3741596bc36eb8138e4f6/#dst1309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onsultant.ru/document/cons_doc_LAW_324349/ab3273e757a9e718cbb3741596bc36eb8138e4f6/#dst134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i="1" smtClean="0"/>
              <a:t>Федеральный закон от 29 декабря 2012 года №273-ФЗ «Об образовании в Российской Федерации» (далее - Закон об образовании) содержит в себе ряд инновационных институтов. Один из них - «сетевая форма реализации образовательных программ» - закреплен в ст. 15 Закона об образовании, содержащей базовые принципы организации сетевой формы реализации образовательных программ.</a:t>
            </a:r>
            <a:br>
              <a:rPr lang="ru-RU" altLang="ru-RU" i="1" smtClean="0"/>
            </a:br>
            <a:r>
              <a:rPr lang="ru-RU" altLang="ru-RU" i="1" smtClean="0"/>
              <a:t>В соответствии с ч. 1 ст. 13 Закона об образовании образовательные программы реализуются организацией, осуществляющей образовательную деятельность как самостоятельно, так и посредством сетевых форм.</a:t>
            </a:r>
            <a:br>
              <a:rPr lang="ru-RU" altLang="ru-RU" i="1" smtClean="0"/>
            </a:br>
            <a:r>
              <a:rPr lang="ru-RU" altLang="ru-RU" i="1" smtClean="0"/>
              <a:t>Это значимая новация, поскольку договорная основа сетевого взаимодействия неформально была известна и ранее, а идеи о закреплении сетевой формы реализации образовательных программ в законе обсуждались в образовательном сообществе в течение последних  лет.</a:t>
            </a:r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r>
              <a:rPr lang="ru-RU" altLang="ru-RU" smtClean="0"/>
              <a:t>Актуальность сетевого взаимодействия общеобразовательных организаций, организаций дополнительного образования и иных организаций, имеющих высокооснащенные ученико-места, в том числе детских технопарков "Кванториум" (далее - организации-партнеры), обусловлена проведенной в 2018 г. инвентаризацией ресурсов организаций дополнительного образования детей в 20 субъектах Российской Федерации. Эффективность использования имеющихся материально-технических и инфраструктурных ресурсов организаций может быть повышена путем более активного использования системы сетевого взаимодействия между организациями.</a:t>
            </a:r>
          </a:p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DE249A7-5A9C-4C5D-BE0C-A977910B9DF7}" type="slidenum">
              <a:rPr lang="ru-RU" altLang="ru-RU" sz="1200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z="120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Используемые финансовые механизмы должны обеспечивать эффективное сетевое взаимодействие и могут предусматривать: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r>
              <a:rPr lang="ru-RU" altLang="ru-RU" smtClean="0"/>
              <a:t>Данный перечень не является исчерпывающим, организации вправе выбрать различные формы оплаты в зависимости от конкретных условий договора в соответствии с действующим законодательством Российской Федерации.</a:t>
            </a:r>
          </a:p>
          <a:p>
            <a:r>
              <a:rPr lang="ru-RU" altLang="ru-RU" smtClean="0"/>
              <a:t>Выбор форм финансового обеспечения сетевого взаимодействия осуществляется общеобразовательной организации с учетом плана закупок.</a:t>
            </a:r>
          </a:p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1E6A642-9604-4D9F-B038-F2AD3A186F7D}" type="slidenum">
              <a:rPr lang="ru-RU" altLang="ru-RU" sz="1200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4648904-D9AA-49E4-872E-C78C02EC8825}" type="slidenum">
              <a:rPr lang="ru-RU" altLang="ru-RU" sz="1200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Общие положения о порядке реализации образовательных программ в сетевой форме установлены </a:t>
            </a:r>
            <a:r>
              <a:rPr lang="ru-RU" altLang="ru-RU" smtClean="0">
                <a:hlinkClick r:id="rId3"/>
              </a:rPr>
              <a:t>частью 1 статьи 13</a:t>
            </a:r>
            <a:r>
              <a:rPr lang="ru-RU" altLang="ru-RU" smtClean="0"/>
              <a:t> и </a:t>
            </a:r>
            <a:r>
              <a:rPr lang="ru-RU" altLang="ru-RU" smtClean="0">
                <a:hlinkClick r:id="rId4"/>
              </a:rPr>
              <a:t>статьей 15</a:t>
            </a:r>
            <a:r>
              <a:rPr lang="ru-RU" altLang="ru-RU" smtClean="0"/>
              <a:t>Федерального закона "Об образовании в Российской Федерации".</a:t>
            </a:r>
          </a:p>
          <a:p>
            <a:r>
              <a:rPr lang="ru-RU" altLang="ru-RU" smtClean="0"/>
              <a:t>Дополнительно </a:t>
            </a:r>
            <a:r>
              <a:rPr lang="ru-RU" altLang="ru-RU" smtClean="0">
                <a:hlinkClick r:id="rId5"/>
              </a:rPr>
              <a:t>письмом</a:t>
            </a:r>
            <a:r>
              <a:rPr lang="ru-RU" altLang="ru-RU" smtClean="0"/>
              <a:t> Министерства образования и науки Российской Федерации от 28 августа 2015 г. N АК-2563/05 "О методических рекомендациях" были даны рекомендации по организации образовательной деятельности с использованием сетевых форм реализации образовательных программ.</a:t>
            </a:r>
          </a:p>
          <a:p>
            <a:endParaRPr lang="ru-RU" altLang="ru-RU" smtClean="0"/>
          </a:p>
          <a:p>
            <a:r>
              <a:rPr lang="ru-RU" altLang="ru-RU" smtClean="0"/>
              <a:t>Вопросы зачета общеобразовательной организацией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 регулируются </a:t>
            </a:r>
            <a:r>
              <a:rPr lang="ru-RU" altLang="ru-RU" smtClean="0">
                <a:hlinkClick r:id="rId6"/>
              </a:rPr>
              <a:t>пунктом 7 части 1 статьи 34</a:t>
            </a:r>
            <a:r>
              <a:rPr lang="ru-RU" altLang="ru-RU" smtClean="0"/>
              <a:t> Федерального закона "Об образовании в Российской Федерации", в соответствии с которым зачет проводится организацией, осуществляющей образовательную деятельность, в установленном ею порядке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организациях, осуществляющих образовательную деятельность.</a:t>
            </a:r>
          </a:p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8DE01A6-A877-4BA2-B104-21817D64EAB8}" type="slidenum">
              <a:rPr lang="ru-RU" altLang="ru-RU" sz="1200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82B9FA-48A8-4CEF-A250-4DE616D66D71}" type="slidenum">
              <a:rPr lang="ru-RU" altLang="ru-RU" sz="1200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интеграции образования происходит переход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 образовательной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организацией к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управлению образовательными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программами и это представляет существенные сложности, т.к. предстоит договариваться и координировать свои действия с другими юридическими лицами, обеспечивая безопасность, эффективность использования и качество образовательного процесса и результата, зачастую с теми, кто имеет иную организационную структуру, иные технологии и иную сложившуюся культуру ведения дел</a:t>
            </a:r>
            <a:endParaRPr 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B1C26B-0328-4938-8E5A-5385A96B3DC8}" type="slidenum">
              <a:rPr lang="ru-RU" altLang="ru-RU" sz="1200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Возможность реализации основных общеобразовательных и дополнительных общеобразовательных программ (далее - образовательные программы) в сетевой форме установлена частью 1 статьи 13 и статьей 15 Федерального закона от 29 декабря 2012 г. N 273-ФЗ "Об образовании в Российской Федерации" (далее - Федеральный закон "Об образовании в Российской Федерации").</a:t>
            </a:r>
          </a:p>
          <a:p>
            <a:r>
              <a:rPr lang="ru-RU" altLang="ru-RU" smtClean="0"/>
              <a:t>Согласно статье 15 Федерального закона "Об образовании в Российской Федерации", под сетевой формой реализации образовательных программ понимается организация обучения с использованием ресурсов нескольких организаций, осуществляющих образовательную деятельность, в том числе иностранных, а также, при необходимости, с использованием ресурсов иных организаций.</a:t>
            </a:r>
          </a:p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EC2915-092C-4E2F-A35D-08BEBD21FFA0}" type="slidenum">
              <a:rPr lang="ru-RU" altLang="ru-RU" sz="1200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smtClean="0">
                <a:solidFill>
                  <a:srgbClr val="860000"/>
                </a:solidFill>
              </a:rPr>
              <a:t>организационное обеспечение </a:t>
            </a:r>
            <a:r>
              <a:rPr lang="ru-RU" altLang="ru-RU" smtClean="0">
                <a:solidFill>
                  <a:srgbClr val="860000"/>
                </a:solidFill>
              </a:rPr>
              <a:t>сетевого взаимодействия;</a:t>
            </a:r>
          </a:p>
          <a:p>
            <a:r>
              <a:rPr lang="ru-RU" altLang="ru-RU" smtClean="0">
                <a:solidFill>
                  <a:srgbClr val="860000"/>
                </a:solidFill>
              </a:rPr>
              <a:t> - перечень необходимых </a:t>
            </a:r>
            <a:r>
              <a:rPr lang="ru-RU" altLang="ru-RU" b="1" smtClean="0">
                <a:solidFill>
                  <a:srgbClr val="860000"/>
                </a:solidFill>
              </a:rPr>
              <a:t>нормативных актов</a:t>
            </a:r>
            <a:r>
              <a:rPr lang="ru-RU" altLang="ru-RU" smtClean="0">
                <a:solidFill>
                  <a:srgbClr val="860000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altLang="ru-RU" smtClean="0">
                <a:solidFill>
                  <a:srgbClr val="860000"/>
                </a:solidFill>
              </a:rPr>
              <a:t> </a:t>
            </a:r>
            <a:r>
              <a:rPr lang="ru-RU" altLang="ru-RU" b="1" smtClean="0">
                <a:solidFill>
                  <a:srgbClr val="860000"/>
                </a:solidFill>
              </a:rPr>
              <a:t>механизмы финансового обеспечения</a:t>
            </a:r>
            <a:r>
              <a:rPr lang="ru-RU" altLang="ru-RU" smtClean="0">
                <a:solidFill>
                  <a:srgbClr val="860000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altLang="ru-RU" smtClean="0">
                <a:solidFill>
                  <a:srgbClr val="860000"/>
                </a:solidFill>
              </a:rPr>
              <a:t> </a:t>
            </a:r>
            <a:r>
              <a:rPr lang="ru-RU" altLang="ru-RU" b="1" smtClean="0">
                <a:solidFill>
                  <a:srgbClr val="860000"/>
                </a:solidFill>
              </a:rPr>
              <a:t>требования к договору о сетевой форме </a:t>
            </a:r>
            <a:r>
              <a:rPr lang="ru-RU" altLang="ru-RU" smtClean="0">
                <a:solidFill>
                  <a:srgbClr val="860000"/>
                </a:solidFill>
              </a:rPr>
              <a:t>реализации образовательных программ.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r>
              <a:rPr lang="ru-RU" altLang="ru-RU" smtClean="0"/>
              <a:t> (за исключением отдельных положений, для которых установлен иной срок вступления их в силу). 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02E181-0855-44AE-B584-689FDF3D03C7}" type="slidenum">
              <a:rPr lang="ru-RU" altLang="ru-RU" sz="1200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z="120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реализации образовательных программ и (или) отдельных учебных предметов, курсов, дисциплин (модулей), практики, иных компонентов, предусмотренных образовательными программами (в том числе различных вида, уровня и (или) направленности), с использованием сетевой формы реализации образовательных программ наряду с организациями, осуществляющими образовательную деятельность, также могут участвовать научные организации, медицинские организации, организации культуры, физкультурно-спортивные и иные организации, обладающие ресурсами, необходимыми для осуществления образовательной деятельности по соответствующей образовательной программе. </a:t>
            </a:r>
          </a:p>
          <a:p>
            <a:endParaRPr lang="ru-RU" altLang="ru-RU" smtClean="0"/>
          </a:p>
          <a:p>
            <a:r>
              <a:rPr lang="ru-RU" altLang="ru-RU" sz="1400" b="1" smtClean="0"/>
              <a:t>Основу сети составляют не унифицированные образовательные организации, не стандартизированные программы,</a:t>
            </a:r>
            <a:r>
              <a:rPr lang="ru-RU" altLang="ru-RU" sz="1400" b="1" i="1" smtClean="0"/>
              <a:t> </a:t>
            </a:r>
            <a:r>
              <a:rPr lang="ru-RU" altLang="ru-RU" sz="1400" b="1" i="1" smtClean="0">
                <a:solidFill>
                  <a:srgbClr val="860000"/>
                </a:solidFill>
              </a:rPr>
              <a:t>а оригинальные модели, авторские школы, вариативные курсы. </a:t>
            </a:r>
            <a:r>
              <a:rPr lang="ru-RU" altLang="ru-RU" sz="1400" b="1" smtClean="0"/>
              <a:t>Сеть строится не на сходстве образовательных инициатив, а </a:t>
            </a:r>
            <a:r>
              <a:rPr lang="ru-RU" altLang="ru-RU" sz="1400" b="1" i="1" smtClean="0">
                <a:solidFill>
                  <a:srgbClr val="860000"/>
                </a:solidFill>
              </a:rPr>
              <a:t>на объединении вкладов</a:t>
            </a:r>
            <a:r>
              <a:rPr lang="ru-RU" altLang="ru-RU" sz="1400" b="1" smtClean="0"/>
              <a:t> в разрешение определенной социокультурной проблемы.</a:t>
            </a:r>
            <a:r>
              <a:rPr lang="en-US" altLang="ru-RU" sz="1400" b="1" smtClean="0"/>
              <a:t> </a:t>
            </a:r>
            <a:r>
              <a:rPr lang="ru-RU" altLang="ru-RU" sz="1400" b="1" smtClean="0"/>
              <a:t>Участие в сетевых проектах – дополнительная возможность собственного развития, формирования источников инвестиций, обеспечения занятости педагогов в реализации проектов взаимодействия образовательных организаций.</a:t>
            </a:r>
            <a:r>
              <a:rPr lang="en-US" altLang="ru-RU" sz="1400" smtClean="0"/>
              <a:t> </a:t>
            </a:r>
            <a:r>
              <a:rPr lang="ru-RU" altLang="ru-RU" sz="1400" b="1" smtClean="0"/>
              <a:t>Обеспечивается </a:t>
            </a:r>
            <a:r>
              <a:rPr lang="ru-RU" altLang="ru-RU" sz="1400" b="1" i="1" smtClean="0">
                <a:solidFill>
                  <a:srgbClr val="860000"/>
                </a:solidFill>
              </a:rPr>
              <a:t>соорганизации ресурсов общего и дополнительного образования</a:t>
            </a:r>
            <a:endParaRPr lang="ru-RU" altLang="ru-RU" sz="1400" smtClean="0">
              <a:solidFill>
                <a:srgbClr val="860000"/>
              </a:solidFill>
            </a:endParaRPr>
          </a:p>
          <a:p>
            <a:r>
              <a:rPr lang="ru-RU" altLang="ru-RU" sz="1400" b="1" i="1" smtClean="0"/>
              <a:t>Основная идея организации сетевого взаимодействия ОДОД с другими организациями – </a:t>
            </a:r>
            <a:r>
              <a:rPr lang="ru-RU" altLang="ru-RU" sz="1400" b="1" i="1" smtClean="0">
                <a:solidFill>
                  <a:srgbClr val="860000"/>
                </a:solidFill>
              </a:rPr>
              <a:t>обеспечить переход от заказа ребенка – к заказу партнерам</a:t>
            </a:r>
            <a:r>
              <a:rPr lang="ru-RU" altLang="ru-RU" sz="1400" i="1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1400" smtClean="0"/>
          </a:p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74C7AFE-714A-4514-AC71-4CD3F9DC90AB}" type="slidenum">
              <a:rPr lang="ru-RU" altLang="ru-RU" sz="1200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Использование сетевой формы реализации образовательных программ осуществляется на основании договора, который заключается между организациями, указанными в части 1 настоящей статьи, и в котором указываются основные характеристики образовательной программы, реализуемой с использованием такой формы (в том числе вид, уровень и (или) направленность) (при реализации части образовательной программы определенных уровня, вида и (или) направленности указываются также характеристики отдельных учебных предметов, курсов, дисциплин (модулей), практики, иных компонентов, предусмотренных образовательными программами), выдаваемые документ или документы об образовании и (или) о квалификации, документ или документы об обучении, а также объем ресурсов, используемых каждой из указанных организаций, и распределение обязанностей между ними, срок действия этого договора.</a:t>
            </a:r>
          </a:p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332B141-CB11-4391-9F19-F715C291D9C1}" type="slidenum">
              <a:rPr lang="ru-RU" altLang="ru-RU" sz="1200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Порядок организации и осуществления образовательной деятельности при сетевой форме реализации образовательных программ и примерная форма договора о сетевой форме реализации образовательных программ утверждаются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высшего образования, совместно с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общего образования.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FEB90F-E43C-45D8-97EF-50AB0C271AB2}" type="slidenum">
              <a:rPr lang="ru-RU" altLang="ru-RU" sz="1200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Правоотношения организаций - участников сетевого взаимодействия при использовании ресурсов (инфраструктурных, материально-технических, кадровых и интеллектуальных) оформляются путем заключения договоров, соглашений, контрактов, трудовых договоров в соответствии с Гражданским кодексом Российской Федерации, Трудовым кодексом Российской Федерации соответственно. Разъяснения по данным вариантам сетевого взаимодействия даны в письме Министерства образования и науки Российской Федерации от 28 августа 2015 г. N АК-2563/05 "О методических рекомендациях".</a:t>
            </a:r>
          </a:p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F9F375-19C7-490F-8BAF-FF19278CF214}" type="slidenum">
              <a:rPr lang="ru-RU" altLang="ru-RU" sz="1200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Согласно </a:t>
            </a:r>
            <a:r>
              <a:rPr lang="ru-RU" altLang="ru-RU" smtClean="0">
                <a:hlinkClick r:id="rId3"/>
              </a:rPr>
              <a:t>пунктам 4</a:t>
            </a:r>
            <a:r>
              <a:rPr lang="ru-RU" altLang="ru-RU" smtClean="0"/>
              <a:t> и </a:t>
            </a:r>
            <a:r>
              <a:rPr lang="ru-RU" altLang="ru-RU" smtClean="0">
                <a:hlinkClick r:id="rId4"/>
              </a:rPr>
              <a:t>5 части 1 статьи 93</a:t>
            </a:r>
            <a:r>
              <a:rPr lang="ru-RU" altLang="ru-RU" smtClean="0"/>
              <a:t> Федерального закона от 5 апреля 2013 г. N 44-ФЗ "О контрактной системе в сфере закупок товаров, работ, услуг для обеспечения государственных и муниципальных нужд", закупка у единственного поставщика (подрядчика, исполнителя) может осуществляться на сумму до 300 тысяч рублей, а для государственной или муниципальной образовательной организации - 600 тысяч рублей.</a:t>
            </a:r>
          </a:p>
          <a:p>
            <a:r>
              <a:rPr lang="ru-RU" altLang="ru-RU" smtClean="0"/>
              <a:t>Также практика использования сетевой формы реализации образовательных программ в субъектах Российской Федерации показывает, что при реализации образовательных программ в сетевой форме используются договоры о реализации сетевой формы без финансовых обязательств (безвозмездные, "бартерные" условия).</a:t>
            </a:r>
          </a:p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AFDB864-D3E7-4696-9130-408B034C8626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3377-9D8A-4317-97C5-7E4B4B2B4FA6}" type="datetime1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C14A-25A3-47B6-9A68-84C46CC99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6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D8E29-4274-488A-9D30-068BABECE5E9}" type="datetime1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38AFB-5143-4EDF-B4D5-7C9BD095A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6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E655-1A1C-47FA-9DA9-C3F056C4E64C}" type="datetime1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7ED0-8E42-423A-9841-59739058E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0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38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ED3E-0F5F-4330-A3D8-5F34452F430B}" type="datetime1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293B-F0B3-4BA6-BF45-2505AB051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9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10FE-EC4D-430F-B73B-1736289EA363}" type="datetime1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897A-449D-46CC-8DAA-983DC3CD9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5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D6772-E224-42EC-B2FE-9FACFD004CD2}" type="datetime1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24E00-6A2C-49DD-89A9-1FE0DDC7D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8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F04D-8338-4995-A831-46F5B3E7B3E3}" type="datetime1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9A7C-9529-4E53-8298-B71F3A6B8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3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BCC0-C6DD-4071-B543-B60793E11C6D}" type="datetime1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D42D-F348-4DE2-A3E9-765E6A4E8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0AF3-E2C4-488F-BBE0-AA59BDD6B31C}" type="datetime1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91C0D-5BC2-454B-92F7-DE38FA439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1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07B6-50B6-4CDA-B3DB-1AC2B9CF6D30}" type="datetime1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1625-2B2A-4354-8567-C27992F11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1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49E2-2367-412E-9B14-DEF1EE14A469}" type="datetime1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3C85C-563B-4C2A-BF06-BF4294A74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0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D990C6-07D2-4291-9D82-CF989F1B63CC}" type="datetime1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641CAB-FBD2-48AE-9561-12C32B671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328522/e2de3190f9cae9b1430f13a58f0292e43968c782/#dst100010" TargetMode="External"/><Relationship Id="rId3" Type="http://schemas.openxmlformats.org/officeDocument/2006/relationships/hyperlink" Target="http://www.consultant.ru/document/cons_doc_LAW_339251/96a55e6276d23fa2609de2846df744c4feecd927/#dst100238" TargetMode="External"/><Relationship Id="rId7" Type="http://schemas.openxmlformats.org/officeDocument/2006/relationships/hyperlink" Target="https://ppt.ru/docs/pismo/minobrnauki/n-ak-2563-05-4707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185451/78031fb890ff6bd58cc3454f79158409a0758c83/#dst100008" TargetMode="External"/><Relationship Id="rId5" Type="http://schemas.openxmlformats.org/officeDocument/2006/relationships/hyperlink" Target="http://www.consultant.ru/document/cons_doc_LAW_339251/6b08530edad66747252fe4b34361d250e7af65ac/#dst100484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www.consultant.ru/document/cons_doc_LAW_339251/499cc91fbe852d6839d4de3b173bb4953a33419c/#dst100256" TargetMode="External"/><Relationship Id="rId9" Type="http://schemas.openxmlformats.org/officeDocument/2006/relationships/hyperlink" Target="https://legalacts.ru/doc/metodicheskie-rekomendatsii-dlja-subektov-rossiiskoi-federatsii-po-voprosam-realizatsii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ro.yar.ru/index.php?id=427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mailto:shlyahtina@iro.yar.ru" TargetMode="External"/><Relationship Id="rId4" Type="http://schemas.openxmlformats.org/officeDocument/2006/relationships/hyperlink" Target="mailto:mng@iro.yar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113" y="1131888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49225"/>
            <a:ext cx="89519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120650" y="787400"/>
            <a:ext cx="8829675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600" dirty="0"/>
              <a:t> </a:t>
            </a:r>
            <a:r>
              <a:rPr lang="ru-RU" altLang="ru-RU" sz="4000" dirty="0"/>
              <a:t> </a:t>
            </a:r>
            <a:r>
              <a:rPr lang="ru-RU" altLang="ru-RU" sz="4000" dirty="0" smtClean="0"/>
              <a:t>Нормативно-правовые аспекты реализация </a:t>
            </a:r>
            <a:r>
              <a:rPr lang="ru-RU" altLang="ru-RU" sz="4000" dirty="0"/>
              <a:t>общеобразовательных программ в сетевой </a:t>
            </a:r>
            <a:r>
              <a:rPr lang="ru-RU" altLang="ru-RU" sz="4000" dirty="0" smtClean="0"/>
              <a:t>форме</a:t>
            </a:r>
            <a:endParaRPr lang="ru-RU" alt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73400" y="3624263"/>
            <a:ext cx="573246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Гайнутдинов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Рашид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Минасхатович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доцент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ЦОМ,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к.пс.н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gaynutdinov@iro.yar.ru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132" y="0"/>
            <a:ext cx="7025217" cy="952501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  <a:t>Проект Приказа: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787400"/>
            <a:ext cx="7886700" cy="3844925"/>
          </a:xfrm>
        </p:spPr>
        <p:txBody>
          <a:bodyPr/>
          <a:lstStyle/>
          <a:p>
            <a:r>
              <a:rPr lang="ru-RU" dirty="0" smtClean="0"/>
              <a:t>от</a:t>
            </a:r>
            <a:r>
              <a:rPr lang="ru-RU" dirty="0"/>
              <a:t>	</a:t>
            </a:r>
            <a:r>
              <a:rPr lang="ru-RU" dirty="0" smtClean="0"/>
              <a:t>		№</a:t>
            </a:r>
            <a:endParaRPr lang="ru-RU" dirty="0"/>
          </a:p>
          <a:p>
            <a:pPr algn="just"/>
            <a:r>
              <a:rPr lang="ru-RU" dirty="0"/>
              <a:t>Об утверждении Положения о сетевой форме реализации образовательных программ</a:t>
            </a:r>
          </a:p>
          <a:p>
            <a:pPr algn="just"/>
            <a:r>
              <a:rPr lang="ru-RU" dirty="0"/>
              <a:t>Во исполнение статьи 15 Федерального закона от 29 декабря 2012 г. № 273-ФЗ «Об образовании в Российской Федерации», на основании паспорта реализации регионального проекта «Современная школа» 	от 14.12.2018 г	№ 2018-2 п.9 (в ред. от 27.11.2019 №Е1-74-2019/003),</a:t>
            </a:r>
            <a:r>
              <a:rPr lang="ru-RU" i="1" dirty="0"/>
              <a:t> </a:t>
            </a:r>
            <a:r>
              <a:rPr lang="ru-RU" dirty="0"/>
              <a:t>приказываю:</a:t>
            </a:r>
          </a:p>
          <a:p>
            <a:pPr lvl="0" algn="just"/>
            <a:r>
              <a:rPr lang="ru-RU" dirty="0"/>
              <a:t>Утвердить   прилагаемое  Положение   о   сетевой   форме  реализации образовательных программ.</a:t>
            </a:r>
          </a:p>
          <a:p>
            <a:pPr lvl="0" algn="just"/>
            <a:r>
              <a:rPr lang="ru-RU" dirty="0"/>
              <a:t>Ответственным за организацию сетевого взаимодействия назначить …(</a:t>
            </a:r>
            <a:r>
              <a:rPr lang="ru-RU" i="1" u="sng" dirty="0"/>
              <a:t>должность ФИО).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E293B-F0B3-4BA6-BF45-2505AB05194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6038"/>
            <a:ext cx="931862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4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  <a:t>Положение о сетевой форме </a:t>
            </a:r>
            <a:b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  <a:t>реализации образовательных программ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Общие положения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Сетевая форма реализации </a:t>
            </a:r>
            <a:r>
              <a:rPr lang="ru-RU" dirty="0" err="1"/>
              <a:t>общеообразовательных</a:t>
            </a:r>
            <a:r>
              <a:rPr lang="ru-RU" dirty="0"/>
              <a:t> программ: (выбрать соответствующие: </a:t>
            </a:r>
            <a:r>
              <a:rPr lang="ru-RU" dirty="0" smtClean="0"/>
              <a:t>..), </a:t>
            </a:r>
            <a:r>
              <a:rPr lang="ru-RU" dirty="0"/>
              <a:t>а также программ воспитательной работы, программ </a:t>
            </a:r>
            <a:r>
              <a:rPr lang="ru-RU" dirty="0" err="1"/>
              <a:t>профориентационной</a:t>
            </a:r>
            <a:r>
              <a:rPr lang="ru-RU" dirty="0"/>
              <a:t> направленности, </a:t>
            </a:r>
            <a:r>
              <a:rPr lang="ru-RU" dirty="0" smtClean="0"/>
              <a:t>профильного </a:t>
            </a:r>
            <a:r>
              <a:rPr lang="ru-RU" dirty="0"/>
              <a:t>и </a:t>
            </a:r>
            <a:r>
              <a:rPr lang="ru-RU" dirty="0" err="1"/>
              <a:t>предпрофильного</a:t>
            </a:r>
            <a:r>
              <a:rPr lang="ru-RU" dirty="0"/>
              <a:t> </a:t>
            </a:r>
            <a:r>
              <a:rPr lang="ru-RU" dirty="0" smtClean="0"/>
              <a:t>обучения…</a:t>
            </a:r>
          </a:p>
          <a:p>
            <a:pPr algn="just"/>
            <a:r>
              <a:rPr lang="ru-RU" dirty="0"/>
              <a:t>В реализации </a:t>
            </a:r>
            <a:r>
              <a:rPr lang="ru-RU" dirty="0" smtClean="0"/>
              <a:t>ОП с </a:t>
            </a:r>
            <a:r>
              <a:rPr lang="ru-RU" dirty="0"/>
              <a:t>использованием сетевого взаимодействия наряду с организациями, осуществляющими образовательную деятельность, могут участвовать </a:t>
            </a:r>
            <a:r>
              <a:rPr lang="ru-RU" dirty="0" smtClean="0"/>
              <a:t>… и </a:t>
            </a:r>
            <a:r>
              <a:rPr lang="ru-RU" dirty="0"/>
              <a:t>иные организации, в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dirty="0">
                <a:solidFill>
                  <a:srgbClr val="FF0000"/>
                </a:solidFill>
              </a:rPr>
              <a:t>не имеющие лицензии, но обладающие ресурсами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E293B-F0B3-4BA6-BF45-2505AB05194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6038"/>
            <a:ext cx="931862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7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6400"/>
            <a:ext cx="7886700" cy="862013"/>
          </a:xfrm>
        </p:spPr>
        <p:txBody>
          <a:bodyPr/>
          <a:lstStyle/>
          <a:p>
            <a:pPr lvl="0" algn="ctr"/>
            <a: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  <a:t>Цель и задачи реализации ОП </a:t>
            </a:r>
            <a:b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  <a:t>в сетевой форме</a:t>
            </a:r>
            <a:b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</a:br>
            <a:endParaRPr lang="ru-RU" sz="2800" b="1" dirty="0">
              <a:solidFill>
                <a:srgbClr val="8600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533" y="952500"/>
            <a:ext cx="8737600" cy="388196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600" dirty="0" smtClean="0"/>
              <a:t>Цель — повышение </a:t>
            </a:r>
            <a:r>
              <a:rPr lang="ru-RU" sz="1600" dirty="0"/>
              <a:t>качества и доступности образования за счет интеграции </a:t>
            </a:r>
            <a:r>
              <a:rPr lang="ru-RU" sz="1600" dirty="0" smtClean="0"/>
              <a:t>и использования </a:t>
            </a:r>
            <a:r>
              <a:rPr lang="ru-RU" sz="1600" dirty="0"/>
              <a:t>ресурсов организаций-партнеров, с учетом социального заказа, запросов обучающихся и их родителей (законных представителей</a:t>
            </a:r>
            <a:r>
              <a:rPr lang="ru-RU" sz="1600" dirty="0" smtClean="0"/>
              <a:t>).     Задачи: </a:t>
            </a:r>
          </a:p>
          <a:p>
            <a:pPr lvl="0" algn="just">
              <a:lnSpc>
                <a:spcPct val="100000"/>
              </a:lnSpc>
            </a:pPr>
            <a:r>
              <a:rPr lang="ru-RU" sz="1600" dirty="0" smtClean="0"/>
              <a:t>расширение </a:t>
            </a:r>
            <a:r>
              <a:rPr lang="ru-RU" sz="1600" dirty="0"/>
              <a:t>спектра образовательных услуг;</a:t>
            </a:r>
          </a:p>
          <a:p>
            <a:pPr lvl="0" algn="just">
              <a:lnSpc>
                <a:spcPct val="100000"/>
              </a:lnSpc>
            </a:pPr>
            <a:r>
              <a:rPr lang="ru-RU" sz="1600" dirty="0"/>
              <a:t>эффективное использование ресурсов Учреждения и организаций-партнеров, реализующих </a:t>
            </a:r>
            <a:r>
              <a:rPr lang="ru-RU" sz="1600" dirty="0" smtClean="0"/>
              <a:t>ОП;</a:t>
            </a:r>
            <a:endParaRPr lang="ru-RU" sz="1600" dirty="0"/>
          </a:p>
          <a:p>
            <a:pPr lvl="0" algn="just">
              <a:lnSpc>
                <a:spcPct val="100000"/>
              </a:lnSpc>
            </a:pPr>
            <a:r>
              <a:rPr lang="ru-RU" sz="1600" dirty="0"/>
              <a:t>предоставление обучающимся (слушателям) возможности выбора различных учебных курсов дисциплин (модулей, разделов) в соответствии с индивидуальным образовательным запросом;</a:t>
            </a:r>
          </a:p>
          <a:p>
            <a:pPr lvl="0" algn="just">
              <a:lnSpc>
                <a:spcPct val="100000"/>
              </a:lnSpc>
            </a:pPr>
            <a:r>
              <a:rPr lang="ru-RU" sz="1600" dirty="0"/>
              <a:t>расширение доступа обучающихся (слушателей) к образовательным ресурсам организаций-партнеров;</a:t>
            </a:r>
          </a:p>
          <a:p>
            <a:pPr lvl="0" algn="just">
              <a:lnSpc>
                <a:spcPct val="100000"/>
              </a:lnSpc>
            </a:pPr>
            <a:r>
              <a:rPr lang="ru-RU" sz="1600" dirty="0"/>
              <a:t>реализация новых подходов к организационному построению </a:t>
            </a:r>
            <a:r>
              <a:rPr lang="ru-RU" sz="1600" dirty="0" smtClean="0"/>
              <a:t>ОП в </a:t>
            </a:r>
            <a:r>
              <a:rPr lang="ru-RU" sz="1600" dirty="0"/>
              <a:t>Учреждении, </a:t>
            </a:r>
            <a:r>
              <a:rPr lang="ru-RU" sz="1600" dirty="0" smtClean="0"/>
              <a:t>образовательных </a:t>
            </a:r>
            <a:r>
              <a:rPr lang="ru-RU" sz="1600" dirty="0"/>
              <a:t>и иных организациях сети;</a:t>
            </a:r>
          </a:p>
          <a:p>
            <a:pPr lvl="0" algn="just">
              <a:lnSpc>
                <a:spcPct val="100000"/>
              </a:lnSpc>
            </a:pPr>
            <a:r>
              <a:rPr lang="ru-RU" sz="1600" dirty="0"/>
              <a:t>формирование актуальных компетенций слушателей за счет изучения и использования опыта ведущих организаций по профилю деятельности;</a:t>
            </a:r>
          </a:p>
          <a:p>
            <a:pPr algn="just"/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E293B-F0B3-4BA6-BF45-2505AB05194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6038"/>
            <a:ext cx="931862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7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932" y="46038"/>
            <a:ext cx="7228417" cy="1222375"/>
          </a:xfrm>
        </p:spPr>
        <p:txBody>
          <a:bodyPr/>
          <a:lstStyle/>
          <a:p>
            <a:pPr lvl="0" algn="ctr" eaLnBrk="1" hangingPunct="1">
              <a:lnSpc>
                <a:spcPct val="100000"/>
              </a:lnSpc>
            </a:pPr>
            <a: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  <a:t>3. Порядок реализации сетевого взаимодействия</a:t>
            </a:r>
            <a:b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</a:br>
            <a:endParaRPr lang="ru-RU" sz="2800" b="1" dirty="0">
              <a:solidFill>
                <a:srgbClr val="8600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467" y="965200"/>
            <a:ext cx="8610599" cy="3667125"/>
          </a:xfrm>
        </p:spPr>
        <p:txBody>
          <a:bodyPr/>
          <a:lstStyle/>
          <a:p>
            <a:pPr algn="just"/>
            <a:r>
              <a:rPr lang="ru-RU" sz="2000" dirty="0"/>
              <a:t>Организации-партнеры, участвующие в сетевой форме, несут ответственность за реализацию части образовательной программы по следующим параметрам:</a:t>
            </a:r>
          </a:p>
          <a:p>
            <a:pPr lvl="0" algn="just"/>
            <a:r>
              <a:rPr lang="ru-RU" sz="2000" dirty="0"/>
              <a:t>соблюдение требований образовательных стандартов и других нормативных документов, регламентирующих учебный процесс;</a:t>
            </a:r>
          </a:p>
          <a:p>
            <a:pPr lvl="0" algn="just"/>
            <a:r>
              <a:rPr lang="ru-RU" sz="2000" dirty="0"/>
              <a:t>соблюдение сроков, предусмотренных календарным графиком учебного процесса;</a:t>
            </a:r>
          </a:p>
          <a:p>
            <a:pPr lvl="0" algn="just"/>
            <a:r>
              <a:rPr lang="ru-RU" sz="2000" dirty="0"/>
              <a:t>материально-техническое обеспечение (обеспечение помещением, оборудованием и т. д.);</a:t>
            </a:r>
          </a:p>
          <a:p>
            <a:pPr lvl="0" algn="just"/>
            <a:r>
              <a:rPr lang="ru-RU" sz="2000" dirty="0"/>
              <a:t>методическое сопровождение данной части образовательной программы (обеспечение литературой, контрольно-тестовыми материалами, рекомендациями по самостоятельной работе обучающихся и т. д.).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E293B-F0B3-4BA6-BF45-2505AB05194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6038"/>
            <a:ext cx="931862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0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5532"/>
            <a:ext cx="7886700" cy="80433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860000"/>
                </a:solidFill>
                <a:latin typeface="Calibri" pitchFamily="34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860000"/>
                </a:solidFill>
                <a:latin typeface="Calibri" pitchFamily="34" charset="0"/>
                <a:cs typeface="Arial" charset="0"/>
              </a:rPr>
            </a:br>
            <a:r>
              <a:rPr lang="ru-RU" sz="3200" b="1" dirty="0" smtClean="0">
                <a:solidFill>
                  <a:srgbClr val="860000"/>
                </a:solidFill>
                <a:latin typeface="Calibri" pitchFamily="34" charset="0"/>
                <a:cs typeface="Arial" charset="0"/>
              </a:rPr>
              <a:t>Порядок </a:t>
            </a:r>
            <a:r>
              <a:rPr lang="ru-RU" sz="3200" b="1" dirty="0">
                <a:solidFill>
                  <a:srgbClr val="860000"/>
                </a:solidFill>
                <a:latin typeface="Calibri" pitchFamily="34" charset="0"/>
                <a:cs typeface="Arial" charset="0"/>
              </a:rPr>
              <a:t>реализации сетевого взаимодействия</a:t>
            </a:r>
            <a:r>
              <a:rPr lang="ru-RU" sz="3600" b="1" dirty="0">
                <a:solidFill>
                  <a:srgbClr val="860000"/>
                </a:solidFill>
                <a:latin typeface="Calibri" pitchFamily="34" charset="0"/>
                <a:cs typeface="Arial" charset="0"/>
              </a:rPr>
              <a:t/>
            </a:r>
            <a:br>
              <a:rPr lang="ru-RU" sz="3600" b="1" dirty="0">
                <a:solidFill>
                  <a:srgbClr val="860000"/>
                </a:solidFill>
                <a:latin typeface="Calibri" pitchFamily="34" charset="0"/>
                <a:cs typeface="Arial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76867"/>
            <a:ext cx="7886700" cy="3455458"/>
          </a:xfrm>
        </p:spPr>
        <p:txBody>
          <a:bodyPr/>
          <a:lstStyle/>
          <a:p>
            <a:pPr algn="just"/>
            <a:r>
              <a:rPr lang="ru-RU" sz="2000" dirty="0"/>
              <a:t>Реализация образовательных программ в сетевой форме осуществляется на основании договоров о сетевой форме реализации образовательной программы, заключаемых между Учреждением и организациями-партнерами.</a:t>
            </a:r>
          </a:p>
          <a:p>
            <a:pPr marL="171450" lvl="1" algn="just">
              <a:spcBef>
                <a:spcPts val="750"/>
              </a:spcBef>
            </a:pPr>
            <a:r>
              <a:rPr lang="ru-RU" sz="2000" dirty="0"/>
              <a:t>Реализация сетевого взаимодействия может осуществляться в форме очной, очно-заочной или заочной; с использованием (применением) дистанционных образовательных технологий и (или) с использованием электронных образовательных ресурсов.</a:t>
            </a:r>
          </a:p>
          <a:p>
            <a:pPr marL="171450" lvl="1" algn="just">
              <a:spcBef>
                <a:spcPts val="750"/>
              </a:spcBef>
            </a:pPr>
            <a:r>
              <a:rPr lang="ru-RU" sz="2000" dirty="0" smtClean="0"/>
              <a:t>Договор </a:t>
            </a:r>
            <a:r>
              <a:rPr lang="ru-RU" sz="2000" dirty="0"/>
              <a:t>о сетевой форме реализации образовательных программ должен учитывать требования законодательства об образовании, в том числе положения ст.13 ч.1, </a:t>
            </a:r>
            <a:r>
              <a:rPr lang="ru-RU" sz="2000" dirty="0" err="1"/>
              <a:t>ст</a:t>
            </a:r>
            <a:r>
              <a:rPr lang="ru-RU" sz="2000" dirty="0"/>
              <a:t> 15 п.7, ст.34 ч.1 Федерального закона от 29 декабря 2012 г. № 273-ФЗ </a:t>
            </a:r>
            <a:r>
              <a:rPr lang="ru-RU" dirty="0"/>
              <a:t>«Об образовании в </a:t>
            </a:r>
            <a:r>
              <a:rPr lang="ru-RU" dirty="0" smtClean="0"/>
              <a:t>РФ».</a:t>
            </a:r>
            <a:endParaRPr lang="ru-RU" sz="1100" dirty="0"/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E293B-F0B3-4BA6-BF45-2505AB05194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6038"/>
            <a:ext cx="931862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1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8159750" cy="993775"/>
          </a:xfrm>
        </p:spPr>
        <p:txBody>
          <a:bodyPr/>
          <a:lstStyle/>
          <a:p>
            <a:pPr lvl="0" algn="ctr"/>
            <a:r>
              <a:rPr lang="ru-RU" sz="3200" b="1" dirty="0">
                <a:solidFill>
                  <a:srgbClr val="860000"/>
                </a:solidFill>
                <a:latin typeface="Calibri" pitchFamily="34" charset="0"/>
                <a:cs typeface="Arial" charset="0"/>
              </a:rPr>
              <a:t>Организационное обеспечение сетевого взаимодействия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666" y="1312333"/>
            <a:ext cx="8729133" cy="3496734"/>
          </a:xfrm>
        </p:spPr>
        <p:txBody>
          <a:bodyPr/>
          <a:lstStyle/>
          <a:p>
            <a:pPr lvl="0"/>
            <a:r>
              <a:rPr lang="ru-RU" sz="1400" dirty="0"/>
              <a:t>Организационное и </a:t>
            </a:r>
            <a:r>
              <a:rPr lang="ru-RU" sz="1400" dirty="0" smtClean="0"/>
              <a:t>инф-</a:t>
            </a:r>
            <a:r>
              <a:rPr lang="ru-RU" sz="1400" dirty="0" err="1" smtClean="0"/>
              <a:t>ое</a:t>
            </a:r>
            <a:r>
              <a:rPr lang="ru-RU" sz="1400" dirty="0" smtClean="0"/>
              <a:t> </a:t>
            </a:r>
            <a:r>
              <a:rPr lang="ru-RU" sz="1400" dirty="0"/>
              <a:t>обеспечение сетевого взаимодействия включает следующие процессы:</a:t>
            </a:r>
          </a:p>
          <a:p>
            <a:pPr lvl="0" algn="just"/>
            <a:r>
              <a:rPr lang="ru-RU" sz="1400" dirty="0"/>
              <a:t>определение механизма сетевого взаимодействия (утверждение совместной образовательной программы/отдельных учебных модулей или использование </a:t>
            </a:r>
            <a:r>
              <a:rPr lang="ru-RU" sz="1400" dirty="0" smtClean="0"/>
              <a:t>МТБ и </a:t>
            </a:r>
            <a:r>
              <a:rPr lang="ru-RU" sz="1400" dirty="0"/>
              <a:t>ресурсов организации-партнера);</a:t>
            </a:r>
          </a:p>
          <a:p>
            <a:pPr lvl="0" algn="just"/>
            <a:r>
              <a:rPr lang="ru-RU" sz="1400" dirty="0"/>
              <a:t>подготовительные мероприятия по созданию и (или) оформлению комплекта документов для организации сетевого взаимодействия;</a:t>
            </a:r>
          </a:p>
          <a:p>
            <a:pPr lvl="0" algn="just"/>
            <a:r>
              <a:rPr lang="ru-RU" sz="1400" dirty="0"/>
              <a:t>заключение договора о сетевой форме реализации образовательной программы или иного договора (договора о сотрудничестве и совместной деятельности, договора возмездного оказания услуг и других);</a:t>
            </a:r>
          </a:p>
          <a:p>
            <a:pPr lvl="0" algn="just"/>
            <a:r>
              <a:rPr lang="ru-RU" sz="1400" dirty="0"/>
              <a:t>информирование обучающихся об </a:t>
            </a:r>
            <a:r>
              <a:rPr lang="ru-RU" sz="1400" dirty="0" smtClean="0"/>
              <a:t>ОП, </a:t>
            </a:r>
            <a:r>
              <a:rPr lang="ru-RU" sz="1400" dirty="0"/>
              <a:t>которые могут быть реализованы в сетевой форме;</a:t>
            </a:r>
          </a:p>
          <a:p>
            <a:pPr lvl="0" algn="just"/>
            <a:r>
              <a:rPr lang="ru-RU" sz="1400" dirty="0"/>
              <a:t>выполнение условий заключенного договора в части организации необходимых мероприятий по организации сетевой формы обучения;</a:t>
            </a:r>
          </a:p>
          <a:p>
            <a:pPr lvl="0" algn="just"/>
            <a:r>
              <a:rPr lang="ru-RU" sz="1400" dirty="0"/>
              <a:t>организационно-техническое обеспечение;</a:t>
            </a:r>
          </a:p>
          <a:p>
            <a:pPr lvl="0" algn="just"/>
            <a:r>
              <a:rPr lang="ru-RU" sz="1400" dirty="0"/>
              <a:t>финансовое обеспечение;</a:t>
            </a:r>
          </a:p>
          <a:p>
            <a:pPr lvl="0" algn="just"/>
            <a:r>
              <a:rPr lang="ru-RU" sz="1400" dirty="0"/>
              <a:t>итоговый анализ результатов.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E293B-F0B3-4BA6-BF45-2505AB05194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6038"/>
            <a:ext cx="931862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5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  <a:t>Правовое обеспечение реализации </a:t>
            </a:r>
            <a:b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  <a:t>ОП в сетевой форме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133" y="1041400"/>
            <a:ext cx="8509000" cy="3590925"/>
          </a:xfrm>
        </p:spPr>
        <p:txBody>
          <a:bodyPr/>
          <a:lstStyle/>
          <a:p>
            <a:pPr algn="just"/>
            <a:r>
              <a:rPr lang="ru-RU" dirty="0"/>
              <a:t>В случае необходимости Учреждением обеспечивается внесение соответствующих изменений в Устав, структуру Учреждения и (или) ДИ руководителей, зам. руководителей, педагогических и иных работников, приказы, положения, иные локальные нормативные акты в целях установления соответствующих норм, направленных на </a:t>
            </a:r>
            <a:r>
              <a:rPr lang="ru-RU" dirty="0" smtClean="0"/>
              <a:t>внесение изменений:</a:t>
            </a:r>
            <a:endParaRPr lang="ru-RU" dirty="0"/>
          </a:p>
          <a:p>
            <a:pPr algn="just"/>
            <a:r>
              <a:rPr lang="ru-RU" dirty="0" smtClean="0"/>
              <a:t>от </a:t>
            </a:r>
            <a:r>
              <a:rPr lang="ru-RU" dirty="0"/>
              <a:t>правил </a:t>
            </a:r>
            <a:r>
              <a:rPr lang="ru-RU" dirty="0" smtClean="0"/>
              <a:t>приема, </a:t>
            </a:r>
            <a:r>
              <a:rPr lang="ru-RU" dirty="0"/>
              <a:t>режима занятий обучающихся, формы, периодичности и порядка текущего контроля успеваемости и промежуточной аттестации обучающихся, порядка и основания перевода, отчисления и восстановления обучающихся</a:t>
            </a:r>
            <a:r>
              <a:rPr lang="ru-RU" dirty="0" smtClean="0"/>
              <a:t>, … </a:t>
            </a:r>
            <a:r>
              <a:rPr lang="ru-RU" dirty="0"/>
              <a:t>до порядка   итоговой    аттестации    обучающихся    по   разработанным совместным </a:t>
            </a:r>
            <a:r>
              <a:rPr lang="ru-RU" dirty="0" smtClean="0"/>
              <a:t>ОП в </a:t>
            </a:r>
            <a:r>
              <a:rPr lang="ru-RU" dirty="0"/>
              <a:t>рамках сетевого взаимодействия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E293B-F0B3-4BA6-BF45-2505AB05194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6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101071"/>
            <a:ext cx="7499350" cy="851429"/>
          </a:xfrm>
        </p:spPr>
        <p:txBody>
          <a:bodyPr/>
          <a:lstStyle/>
          <a:p>
            <a:pPr lvl="0" algn="ctr"/>
            <a: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  <a:t>Статус обучающихся при реализации </a:t>
            </a:r>
            <a:b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  <a:t>ОП в сетевой форме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109133"/>
            <a:ext cx="8466666" cy="3911600"/>
          </a:xfrm>
        </p:spPr>
        <p:txBody>
          <a:bodyPr/>
          <a:lstStyle/>
          <a:p>
            <a:pPr lvl="0" algn="just"/>
            <a:r>
              <a:rPr lang="ru-RU" dirty="0"/>
              <a:t>Права, обязанности и ответственность обучающихся по образовательным программам, реализуемым с использованием сетевой формы, а также порядок осуществления указанных прав и обязанностей определяются Федеральным законом, уставом и (или) соответствующими локальными нормативными актами Учреждения с учетом условий договора о сетевой форме реализации образовательной программы</a:t>
            </a:r>
            <a:r>
              <a:rPr lang="ru-RU" dirty="0" smtClean="0"/>
              <a:t>.</a:t>
            </a:r>
          </a:p>
          <a:p>
            <a:pPr lvl="0" algn="just"/>
            <a:r>
              <a:rPr lang="ru-RU" dirty="0"/>
              <a:t>Обучающиеся осваивают предусмотренную договором часть сетевой программы в организации-партнере и предоставляют в Учреждение информацию, необходимую для выставления промежуточной аттестации по соответствующим учебным курсам, дисциплинам (модулям, разделам), практике и/или стажировке </a:t>
            </a:r>
            <a:r>
              <a:rPr lang="ru-RU" dirty="0" smtClean="0"/>
              <a:t>и т</a:t>
            </a:r>
            <a:r>
              <a:rPr lang="ru-RU" dirty="0"/>
              <a:t>. д.,   если   иное  не  предусмотрено  договором  о  сетевой  форме  реализации </a:t>
            </a:r>
            <a:r>
              <a:rPr lang="ru-RU" dirty="0" smtClean="0"/>
              <a:t>ОП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6038"/>
            <a:ext cx="931862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5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67786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  <a:t>Финансовые условия обучения</a:t>
            </a:r>
            <a:br>
              <a:rPr lang="ru-RU" sz="28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</a:br>
            <a:endParaRPr lang="ru-RU" sz="2800" b="1" dirty="0">
              <a:solidFill>
                <a:srgbClr val="8600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952500"/>
            <a:ext cx="8356600" cy="3881967"/>
          </a:xfrm>
        </p:spPr>
        <p:txBody>
          <a:bodyPr/>
          <a:lstStyle/>
          <a:p>
            <a:pPr marL="171450" lvl="1" algn="just">
              <a:spcBef>
                <a:spcPts val="750"/>
              </a:spcBef>
            </a:pPr>
            <a:r>
              <a:rPr lang="ru-RU" dirty="0"/>
              <a:t>Для определения необходимого финансового обеспечения реализации совместной образовательной программы в рамках сетевого взаимодействия Учреждением может применяться метод нормативно-</a:t>
            </a:r>
            <a:r>
              <a:rPr lang="ru-RU" dirty="0" err="1"/>
              <a:t>подушевого</a:t>
            </a:r>
            <a:r>
              <a:rPr lang="ru-RU" dirty="0"/>
              <a:t> финансирования — определяются затраты на одного обучающегося и (или) на иную единицу образовательной услуги при реализации соответствующей образовательной программы. </a:t>
            </a:r>
            <a:r>
              <a:rPr lang="ru-RU" dirty="0">
                <a:solidFill>
                  <a:srgbClr val="FF0000"/>
                </a:solidFill>
              </a:rPr>
              <a:t>Стоимость образовательной услуги в соответствии с договором о сетевой форме не может быть больше стоимости данной услуги в Учреждении.</a:t>
            </a:r>
          </a:p>
          <a:p>
            <a:pPr marL="171450" lvl="1" algn="just">
              <a:spcBef>
                <a:spcPts val="750"/>
              </a:spcBef>
            </a:pPr>
            <a:r>
              <a:rPr lang="ru-RU" dirty="0"/>
              <a:t>При этом условия финансирования сетевого взаимодействия определяются    в    каждом    конкретном    случае    на    основании   договора о сотрудничестве или договора о сетевом взаимодействии между Учреждением и организацией-партнером.</a:t>
            </a:r>
          </a:p>
          <a:p>
            <a:pPr marL="171450" lvl="1" algn="just">
              <a:spcBef>
                <a:spcPts val="750"/>
              </a:spcBef>
            </a:pPr>
            <a:r>
              <a:rPr lang="ru-RU" dirty="0"/>
              <a:t>Необходимо учитывать наличие дополнительных затрат и издержек, связанных с сетевой формой взаимодействия, к которым могут относиться затраты и </a:t>
            </a:r>
            <a:r>
              <a:rPr lang="ru-RU" dirty="0" smtClean="0"/>
              <a:t>издержки на транспорт, интернет, усложнение организации обр. процесса</a:t>
            </a:r>
            <a:endParaRPr lang="ru-RU" sz="1100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E293B-F0B3-4BA6-BF45-2505AB05194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6038"/>
            <a:ext cx="931862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560513" y="61913"/>
            <a:ext cx="6032500" cy="995362"/>
          </a:xfrm>
        </p:spPr>
        <p:txBody>
          <a:bodyPr/>
          <a:lstStyle/>
          <a:p>
            <a:pPr eaLnBrk="1" hangingPunct="1"/>
            <a:r>
              <a:rPr lang="ru-RU" altLang="ru-RU" smtClean="0"/>
              <a:t>Финансовые механизмы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11113" y="1131888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4775"/>
            <a:ext cx="9017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2" descr="https://c1316.c.3072.ru/pluginfile.php/20381/course/overviewfiles/44fz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850" y="1370013"/>
            <a:ext cx="3262313" cy="3262312"/>
          </a:xfrm>
          <a:noFill/>
        </p:spPr>
      </p:pic>
      <p:pic>
        <p:nvPicPr>
          <p:cNvPr id="20486" name="Picture 4" descr="https://pbs.twimg.com/media/Crk6jFyXYAEr3hD.jpg: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370013"/>
            <a:ext cx="3322637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4794250" y="4692650"/>
            <a:ext cx="3948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безвозмездные, "бартерные" условия</a:t>
            </a:r>
          </a:p>
        </p:txBody>
      </p:sp>
    </p:spTree>
    <p:extLst>
      <p:ext uri="{BB962C8B-B14F-4D97-AF65-F5344CB8AC3E}">
        <p14:creationId xmlns:p14="http://schemas.microsoft.com/office/powerpoint/2010/main" val="18637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 txBox="1">
            <a:spLocks/>
          </p:cNvSpPr>
          <p:nvPr/>
        </p:nvSpPr>
        <p:spPr bwMode="auto">
          <a:xfrm>
            <a:off x="231775" y="1200150"/>
            <a:ext cx="8637588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0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56" name="Прямоугольник 1"/>
          <p:cNvSpPr>
            <a:spLocks noChangeArrowheads="1"/>
          </p:cNvSpPr>
          <p:nvPr/>
        </p:nvSpPr>
        <p:spPr bwMode="auto">
          <a:xfrm>
            <a:off x="1684338" y="173038"/>
            <a:ext cx="7016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Особенности образовательных программ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сетевой форме</a:t>
            </a:r>
            <a:endParaRPr lang="ru-RU" sz="24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6038"/>
            <a:ext cx="111601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231006" y="1004521"/>
          <a:ext cx="8638452" cy="413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-11113" y="1131888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091DFA-9D04-4071-A3DA-A1345C98720E}" type="slidenum">
              <a:rPr lang="ru-RU" alt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11113" y="1131888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4775"/>
            <a:ext cx="9017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Объект 8"/>
          <p:cNvSpPr>
            <a:spLocks noGrp="1"/>
          </p:cNvSpPr>
          <p:nvPr>
            <p:ph idx="1"/>
          </p:nvPr>
        </p:nvSpPr>
        <p:spPr>
          <a:xfrm>
            <a:off x="628650" y="1211263"/>
            <a:ext cx="7886700" cy="36925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altLang="ru-RU" dirty="0" smtClean="0"/>
              <a:t>взаимозачет оплаты оказанных услуг организациями - участниками сетевого взаимодействия ("бартерные отношения");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dirty="0" smtClean="0"/>
              <a:t> оплату по договору о сетевой форме реализации образовательных программ, соглашению или государственному (муниципальному) контракту;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dirty="0" smtClean="0"/>
              <a:t>без оплаты по договору о сетевой форме реализации образовательных услуг при условии предоставлении необходимых средств обучения, расходных материалов;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dirty="0" smtClean="0"/>
              <a:t>комбинированные формы оплаты.</a:t>
            </a:r>
            <a:endParaRPr lang="en-US" altLang="ru-RU" dirty="0" smtClean="0"/>
          </a:p>
          <a:p>
            <a:pPr eaLnBrk="1" hangingPunct="1">
              <a:buFont typeface="Wingdings" pitchFamily="2" charset="2"/>
              <a:buChar char="ü"/>
            </a:pPr>
            <a:endParaRPr lang="ru-RU" altLang="ru-RU" dirty="0" smtClean="0"/>
          </a:p>
          <a:p>
            <a:pPr eaLnBrk="1" hangingPunct="1">
              <a:buFont typeface="Wingdings" pitchFamily="2" charset="2"/>
              <a:buChar char="ü"/>
            </a:pPr>
            <a:endParaRPr lang="ru-RU" altLang="ru-RU" dirty="0" smtClean="0"/>
          </a:p>
        </p:txBody>
      </p:sp>
      <p:sp>
        <p:nvSpPr>
          <p:cNvPr id="11270" name="Прямоугольник 9"/>
          <p:cNvSpPr>
            <a:spLocks noChangeArrowheads="1"/>
          </p:cNvSpPr>
          <p:nvPr/>
        </p:nvSpPr>
        <p:spPr bwMode="auto">
          <a:xfrm>
            <a:off x="1347788" y="280988"/>
            <a:ext cx="4090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860000"/>
                </a:solidFill>
              </a:rPr>
              <a:t>Финансовые механизмы</a:t>
            </a:r>
            <a:endParaRPr lang="ru-RU" alt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755650" y="2513013"/>
            <a:ext cx="7772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4. Использование имущества государственных и муниципальных организаций организациями, осуществляющими образовательную деятельность, финансовое обеспечение которых осуществляется за счет бюджетных ассигнований федерального бюджета, бюджетов субъектов Российской Федерации и (или) местных бюджетов, при сетевой форме реализации образовательных программ осуществляется </a:t>
            </a:r>
            <a:r>
              <a:rPr lang="ru-RU" altLang="ru-RU" sz="1800" u="sng">
                <a:solidFill>
                  <a:srgbClr val="C00000"/>
                </a:solidFill>
              </a:rPr>
              <a:t>на безвозмездной основе</a:t>
            </a:r>
            <a:r>
              <a:rPr lang="ru-RU" altLang="ru-RU" sz="1800"/>
              <a:t>, если иное не установлено договором о сетевой форме реализации образовательных программ.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0"/>
            <a:ext cx="9366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420688" y="911225"/>
            <a:ext cx="8229600" cy="819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860000"/>
                </a:solidFill>
                <a:latin typeface="Calibri Light" pitchFamily="34" charset="0"/>
              </a:rPr>
              <a:t>Федеральный закон от 02.12.2019 № 403-ФЗ </a:t>
            </a:r>
            <a:br>
              <a:rPr lang="ru-RU" altLang="ru-RU" sz="1800" b="1">
                <a:solidFill>
                  <a:srgbClr val="860000"/>
                </a:solidFill>
                <a:latin typeface="Calibri Light" pitchFamily="34" charset="0"/>
              </a:rPr>
            </a:br>
            <a:r>
              <a:rPr lang="ru-RU" altLang="ru-RU" sz="1800" b="1">
                <a:solidFill>
                  <a:srgbClr val="860000"/>
                </a:solidFill>
                <a:latin typeface="Calibri Light" pitchFamily="34" charset="0"/>
              </a:rPr>
              <a:t>"О внесении изменений в Федеральный закон "Об образовании в Российской Федерации" и отдельные законодательные акты Российской Федерации"</a:t>
            </a:r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420688" y="1857375"/>
            <a:ext cx="8229600" cy="3698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990000"/>
                </a:solidFill>
              </a:rPr>
              <a:t>вступает в силу с 1 июля 2020 года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675" y="225425"/>
            <a:ext cx="8027988" cy="9937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860000"/>
                </a:solidFill>
              </a:rPr>
              <a:t>Федеральные документы, обеспечивающие нормативную поддержку реализации ОП в </a:t>
            </a:r>
            <a:r>
              <a:rPr lang="ru-RU" sz="2400" b="1" dirty="0">
                <a:solidFill>
                  <a:srgbClr val="860000"/>
                </a:solidFill>
              </a:rPr>
              <a:t>сетевой форме</a:t>
            </a:r>
            <a:br>
              <a:rPr lang="ru-RU" sz="2400" b="1" dirty="0">
                <a:solidFill>
                  <a:srgbClr val="860000"/>
                </a:solidFill>
              </a:rPr>
            </a:b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267" y="1131889"/>
            <a:ext cx="8202083" cy="3910012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hlinkClick r:id="rId3"/>
              </a:rPr>
              <a:t>часть </a:t>
            </a:r>
            <a:r>
              <a:rPr lang="ru-RU" sz="1600" dirty="0">
                <a:hlinkClick r:id="rId3"/>
              </a:rPr>
              <a:t>1 статьи 13</a:t>
            </a:r>
            <a:r>
              <a:rPr lang="ru-RU" sz="1600" dirty="0"/>
              <a:t> и </a:t>
            </a:r>
            <a:r>
              <a:rPr lang="ru-RU" sz="1600" dirty="0">
                <a:hlinkClick r:id="rId4"/>
              </a:rPr>
              <a:t>статьей 15</a:t>
            </a:r>
            <a:r>
              <a:rPr lang="ru-RU" sz="1600" dirty="0"/>
              <a:t> , </a:t>
            </a:r>
            <a:r>
              <a:rPr lang="ru-RU" sz="1600" dirty="0">
                <a:hlinkClick r:id="rId5"/>
              </a:rPr>
              <a:t>пункт 7 части 1 статьи 34 </a:t>
            </a:r>
            <a:r>
              <a:rPr lang="ru-RU" sz="1600" dirty="0"/>
              <a:t>Федерального закона "Об образовании в Российской Федерации "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hlinkClick r:id="rId6"/>
              </a:rPr>
              <a:t>письмо</a:t>
            </a:r>
            <a:r>
              <a:rPr lang="ru-RU" sz="1600" dirty="0"/>
              <a:t> Министерства образования и науки Российской Федерации от 28 августа 2015 г. N АК-2563/05 "О методических </a:t>
            </a:r>
            <a:r>
              <a:rPr lang="ru-RU" sz="1600" dirty="0" smtClean="0"/>
              <a:t>рекомендациях»  </a:t>
            </a:r>
            <a:r>
              <a:rPr lang="en-US" sz="1600" dirty="0" smtClean="0">
                <a:hlinkClick r:id="rId7"/>
              </a:rPr>
              <a:t>https</a:t>
            </a:r>
            <a:r>
              <a:rPr lang="en-US" sz="1600" dirty="0">
                <a:hlinkClick r:id="rId7"/>
              </a:rPr>
              <a:t>://ppt.ru/docs/pismo/minobrnauki/n-ak-2563-05-47079</a:t>
            </a:r>
            <a:endParaRPr lang="ru-RU" sz="1600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от 30 августа 2013 г. N 1015 утвержден </a:t>
            </a:r>
            <a:r>
              <a:rPr lang="ru-RU" sz="1600" dirty="0">
                <a:hlinkClick r:id="rId8"/>
              </a:rPr>
              <a:t>Порядок</a:t>
            </a:r>
            <a:r>
              <a:rPr lang="ru-RU" sz="1600" dirty="0"/>
              <a:t> организации и осуществления образовательной деятельности по основным общеобразовательным программам …, в том числе в сетевой форме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Письмо </a:t>
            </a:r>
            <a:r>
              <a:rPr lang="ru-RU" sz="1600" dirty="0" err="1"/>
              <a:t>Минобрнауки</a:t>
            </a:r>
            <a:r>
              <a:rPr lang="ru-RU" sz="1600" dirty="0"/>
              <a:t> России от 28.08.2015 N АК-2563/05 О методических рекомендациях (вместе с </a:t>
            </a:r>
            <a:r>
              <a:rPr lang="ru-RU" sz="1600" dirty="0" err="1" smtClean="0"/>
              <a:t>Метод.рекомендациями</a:t>
            </a:r>
            <a:r>
              <a:rPr lang="ru-RU" sz="1600" dirty="0" smtClean="0"/>
              <a:t> </a:t>
            </a:r>
            <a:r>
              <a:rPr lang="ru-RU" sz="1600" dirty="0"/>
              <a:t>по организации образовательной деятельности с использованием сетевых форм реализации образовательных программ) </a:t>
            </a:r>
            <a:r>
              <a:rPr lang="en-US" sz="1700" dirty="0">
                <a:hlinkClick r:id="rId7"/>
              </a:rPr>
              <a:t>https://</a:t>
            </a:r>
            <a:r>
              <a:rPr lang="en-US" sz="1700" dirty="0" smtClean="0">
                <a:hlinkClick r:id="rId7"/>
              </a:rPr>
              <a:t>ppt.ru/docs/pismo/minobrnauki/n-ak-2563-05-47079</a:t>
            </a:r>
            <a:endParaRPr lang="ru-RU" sz="1700" dirty="0" smtClean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/>
              <a:t>МР для </a:t>
            </a:r>
            <a:r>
              <a:rPr lang="ru-RU" altLang="ru-RU" sz="1600" dirty="0"/>
              <a:t>субъектов Российской Федерации по вопросам реализации основных и дополнительных общеобразовательных программ в сетевой форме  (утв. </a:t>
            </a:r>
            <a:r>
              <a:rPr lang="ru-RU" altLang="ru-RU" sz="1600" dirty="0" err="1"/>
              <a:t>Минпросвещения</a:t>
            </a:r>
            <a:r>
              <a:rPr lang="ru-RU" altLang="ru-RU" sz="1600" dirty="0"/>
              <a:t> России 28.06.2019 N МР-81/02 </a:t>
            </a:r>
            <a:r>
              <a:rPr lang="ru-RU" altLang="ru-RU" sz="1600" dirty="0" err="1" smtClean="0"/>
              <a:t>вн</a:t>
            </a:r>
            <a:r>
              <a:rPr lang="ru-RU" altLang="ru-RU" sz="1600" dirty="0" smtClean="0"/>
              <a:t>)</a:t>
            </a:r>
            <a:r>
              <a:rPr lang="en-US" sz="1400" dirty="0">
                <a:hlinkClick r:id="rId9"/>
              </a:rPr>
              <a:t> https://legalacts.ru/doc/metodicheskie-rekomendatsii-dlja-subektov-rossiiskoi-federatsii-po-voprosam-realizatsii</a:t>
            </a:r>
            <a:r>
              <a:rPr lang="en-US" sz="1400" dirty="0" smtClean="0">
                <a:hlinkClick r:id="rId9"/>
              </a:rPr>
              <a:t>/</a:t>
            </a:r>
            <a:r>
              <a:rPr lang="ru-RU" sz="1400" dirty="0" smtClean="0"/>
              <a:t>  </a:t>
            </a:r>
            <a:endParaRPr lang="ru-RU" altLang="ru-RU" sz="1600" dirty="0">
              <a:solidFill>
                <a:srgbClr val="86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/>
              <a:t>ФГОС </a:t>
            </a:r>
            <a:r>
              <a:rPr lang="ru-RU" sz="1600" dirty="0"/>
              <a:t>НОО, ООО, СОО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50AFC-E4CD-4587-8D2C-656E542DC198}" type="slidenum">
              <a:rPr lang="ru-RU" alt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11113" y="1131888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4775"/>
            <a:ext cx="9017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658938" y="423333"/>
            <a:ext cx="6994525" cy="702734"/>
          </a:xfrm>
        </p:spPr>
        <p:txBody>
          <a:bodyPr rtlCol="0" anchor="t">
            <a:normAutofit fontScale="9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ГАУ ДПО ЯО </a:t>
            </a:r>
            <a:r>
              <a:rPr lang="ru-RU" dirty="0" smtClean="0"/>
              <a:t>ИРО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906463" y="1308100"/>
            <a:ext cx="80597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Центр образовательного </a:t>
            </a:r>
            <a:r>
              <a:rPr lang="ru-RU" altLang="ru-RU" sz="1800" dirty="0" smtClean="0"/>
              <a:t>менеджмента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(см. материалы конференции дискуссионной площадки «Педсовет76»)</a:t>
            </a:r>
            <a:endParaRPr lang="ru-RU" altLang="ru-RU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/>
              <a:t>«Практики реализации общеобразовательных программ в сетевой форме»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>
                <a:hlinkClick r:id="rId3"/>
              </a:rPr>
              <a:t>http://</a:t>
            </a:r>
            <a:r>
              <a:rPr lang="en-US" altLang="ru-RU" sz="1600" dirty="0" smtClean="0">
                <a:hlinkClick r:id="rId3"/>
              </a:rPr>
              <a:t>iro.yar.ru/index.php?id=4276</a:t>
            </a:r>
            <a:endParaRPr lang="ru-RU" altLang="ru-RU" sz="1600" dirty="0" smtClean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/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1947863" y="2232025"/>
            <a:ext cx="53387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 smtClean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Адрес</a:t>
            </a:r>
            <a:r>
              <a:rPr lang="ru-RU" altLang="ru-RU" sz="1800" dirty="0"/>
              <a:t>: 150014, </a:t>
            </a:r>
            <a:r>
              <a:rPr lang="ru-RU" altLang="ru-RU" sz="1800" dirty="0" smtClean="0"/>
              <a:t>г</a:t>
            </a:r>
            <a:r>
              <a:rPr lang="ru-RU" altLang="ru-RU" sz="1800" dirty="0"/>
              <a:t>. Ярославль, </a:t>
            </a:r>
            <a:br>
              <a:rPr lang="ru-RU" altLang="ru-RU" sz="1800" dirty="0"/>
            </a:br>
            <a:r>
              <a:rPr lang="ru-RU" altLang="ru-RU" sz="1800" dirty="0"/>
              <a:t>ул. Богдановича, 16</a:t>
            </a:r>
            <a:br>
              <a:rPr lang="ru-RU" altLang="ru-RU" sz="1800" dirty="0"/>
            </a:br>
            <a:r>
              <a:rPr lang="ru-RU" altLang="ru-RU" sz="1800" dirty="0" err="1"/>
              <a:t>каб</a:t>
            </a:r>
            <a:r>
              <a:rPr lang="ru-RU" altLang="ru-RU" sz="1800" dirty="0"/>
              <a:t>. 208</a:t>
            </a:r>
            <a:br>
              <a:rPr lang="ru-RU" altLang="ru-RU" sz="1800" dirty="0"/>
            </a:br>
            <a:r>
              <a:rPr lang="ru-RU" altLang="ru-RU" sz="1800" dirty="0"/>
              <a:t>Тел.: (8-4852) 23-05-79</a:t>
            </a:r>
            <a:br>
              <a:rPr lang="ru-RU" altLang="ru-RU" sz="1800" dirty="0"/>
            </a:br>
            <a:r>
              <a:rPr lang="ru-RU" altLang="ru-RU" sz="1800" dirty="0"/>
              <a:t>E-</a:t>
            </a:r>
            <a:r>
              <a:rPr lang="ru-RU" altLang="ru-RU" sz="1800" dirty="0" err="1"/>
              <a:t>mail</a:t>
            </a:r>
            <a:r>
              <a:rPr lang="ru-RU" altLang="ru-RU" sz="1800" dirty="0"/>
              <a:t>:  </a:t>
            </a:r>
            <a:r>
              <a:rPr lang="ru-RU" altLang="ru-RU" sz="1800" dirty="0">
                <a:hlinkClick r:id="rId4"/>
              </a:rPr>
              <a:t>mng@iro.yar.ru</a:t>
            </a:r>
            <a:endParaRPr lang="ru-RU" altLang="ru-RU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Руководитель центра:</a:t>
            </a:r>
            <a:br>
              <a:rPr lang="ru-RU" altLang="ru-RU" sz="1800" b="1" dirty="0"/>
            </a:br>
            <a:r>
              <a:rPr lang="ru-RU" altLang="ru-RU" sz="1800" dirty="0" err="1"/>
              <a:t>Шляхтина</a:t>
            </a:r>
            <a:r>
              <a:rPr lang="ru-RU" altLang="ru-RU" sz="1800" dirty="0"/>
              <a:t>  Наталья  Владимировна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/>
              <a:t> </a:t>
            </a:r>
            <a:r>
              <a:rPr lang="en-US" altLang="ru-RU" sz="1800" dirty="0">
                <a:hlinkClick r:id="rId5"/>
              </a:rPr>
              <a:t>shlyahtina@iro.yar.ru</a:t>
            </a:r>
            <a:r>
              <a:rPr lang="en-US" altLang="ru-RU" sz="1800" dirty="0"/>
              <a:t> </a:t>
            </a:r>
            <a:endParaRPr lang="ru-RU" altLang="ru-RU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31763"/>
            <a:ext cx="12446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1013" y="112713"/>
            <a:ext cx="6170612" cy="9540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860000"/>
                </a:solidFill>
              </a:rPr>
              <a:t>Реализация образовательных программ в сетевой форме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11113" y="1131888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46038"/>
            <a:ext cx="11144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2" descr="https://www.smileexpo.ru/public/upload/news/tn_cherez_5_let_40_onlayn_rinka_zaymut_marketpleysi_14350690741817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728788"/>
            <a:ext cx="27416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98425" y="1254125"/>
            <a:ext cx="45720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33"/>
                </a:solidFill>
                <a:latin typeface="Arial" charset="0"/>
              </a:rPr>
              <a:t>Сетевая форма реализации образовательных программ (далее - сетевая форма) обеспечивает возможность освоения обучающимся образовательной программы с использованием ресурсов нескольких организаций, осуществляющих образовательную деятельность, в том числе иностранных, а также при необходимости с использованием ресурсов иных организаций.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1800">
              <a:solidFill>
                <a:srgbClr val="333333"/>
              </a:solidFill>
              <a:latin typeface="Arial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33"/>
                </a:solidFill>
                <a:latin typeface="Arial" charset="0"/>
              </a:rPr>
              <a:t>№ 273 - ФЗ ст.15 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6"/>
          <p:cNvSpPr>
            <a:spLocks noChangeArrowheads="1"/>
          </p:cNvSpPr>
          <p:nvPr/>
        </p:nvSpPr>
        <p:spPr bwMode="auto">
          <a:xfrm>
            <a:off x="206375" y="144463"/>
            <a:ext cx="8658225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860000"/>
                </a:solidFill>
              </a:rPr>
              <a:t>ФЗ </a:t>
            </a:r>
            <a:r>
              <a:rPr lang="ru-RU" altLang="ru-RU" sz="2000">
                <a:solidFill>
                  <a:srgbClr val="860000"/>
                </a:solidFill>
              </a:rPr>
              <a:t>«</a:t>
            </a:r>
            <a:r>
              <a:rPr lang="ru-RU" altLang="ru-RU" sz="2000" b="1">
                <a:solidFill>
                  <a:srgbClr val="860000"/>
                </a:solidFill>
              </a:rPr>
              <a:t>Об образовании в Российской Федерации»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860000"/>
                </a:solidFill>
              </a:rPr>
              <a:t>от 29 декабря 2012 года № 273-ФЗ, ст.15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/>
          </a:p>
        </p:txBody>
      </p:sp>
      <p:sp>
        <p:nvSpPr>
          <p:cNvPr id="6147" name="Заголовок 1"/>
          <p:cNvSpPr txBox="1">
            <a:spLocks/>
          </p:cNvSpPr>
          <p:nvPr/>
        </p:nvSpPr>
        <p:spPr bwMode="auto">
          <a:xfrm>
            <a:off x="420688" y="903288"/>
            <a:ext cx="8229600" cy="819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860000"/>
                </a:solidFill>
                <a:latin typeface="Calibri Light" pitchFamily="34" charset="0"/>
              </a:rPr>
              <a:t>Федеральный закон от 02.12.2019 № 403-ФЗ </a:t>
            </a:r>
            <a:br>
              <a:rPr lang="ru-RU" altLang="ru-RU" sz="1800" b="1">
                <a:solidFill>
                  <a:srgbClr val="860000"/>
                </a:solidFill>
                <a:latin typeface="Calibri Light" pitchFamily="34" charset="0"/>
              </a:rPr>
            </a:br>
            <a:r>
              <a:rPr lang="ru-RU" altLang="ru-RU" sz="1800" b="1">
                <a:solidFill>
                  <a:srgbClr val="860000"/>
                </a:solidFill>
                <a:latin typeface="Calibri Light" pitchFamily="34" charset="0"/>
              </a:rPr>
              <a:t>"О внесении изменений в Федеральный закон "Об образовании в Российской Федерации" и отдельные законодательные акты Российской Федерации"</a:t>
            </a:r>
          </a:p>
        </p:txBody>
      </p:sp>
      <p:sp>
        <p:nvSpPr>
          <p:cNvPr id="6148" name="Прямоугольник 8"/>
          <p:cNvSpPr>
            <a:spLocks noChangeArrowheads="1"/>
          </p:cNvSpPr>
          <p:nvPr/>
        </p:nvSpPr>
        <p:spPr bwMode="auto">
          <a:xfrm>
            <a:off x="420688" y="1857375"/>
            <a:ext cx="8229600" cy="3698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990000"/>
                </a:solidFill>
              </a:rPr>
              <a:t>вступает в силу с 1 июля 2020 года </a:t>
            </a:r>
          </a:p>
        </p:txBody>
      </p:sp>
      <p:sp>
        <p:nvSpPr>
          <p:cNvPr id="6149" name="Прямоугольник 2"/>
          <p:cNvSpPr>
            <a:spLocks noChangeArrowheads="1"/>
          </p:cNvSpPr>
          <p:nvPr/>
        </p:nvSpPr>
        <p:spPr bwMode="auto">
          <a:xfrm>
            <a:off x="420688" y="2360613"/>
            <a:ext cx="4572000" cy="267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 1. Сетевая форма реализации образовательных программ обеспечивает возможность освоения обучающимся образовательной программы и (или) отдельных учебных предметов, курсов, дисциплин (модулей), практики, иных компонентов, предусмотренных образовательными программами (в том числе различных вида, уровня и (или) направленности), с использованием ресурсов нескольких организаций, осуществляющих образовательную деятельность, включая иностранные, а также при необходимости с использованием ресурсов иных организаций. </a:t>
            </a:r>
            <a:endParaRPr lang="ru-RU" altLang="ru-RU" sz="1400" b="1">
              <a:solidFill>
                <a:srgbClr val="860000"/>
              </a:solidFill>
            </a:endParaRPr>
          </a:p>
        </p:txBody>
      </p:sp>
      <p:pic>
        <p:nvPicPr>
          <p:cNvPr id="6150" name="Picture 2" descr="http://www.riakchr.ru/upload/iblock/c1e/c1ef95a5072b193c6c53f90b528fe8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422525"/>
            <a:ext cx="34798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6038"/>
            <a:ext cx="82073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: линия 1"/>
          <p:cNvSpPr/>
          <p:nvPr/>
        </p:nvSpPr>
        <p:spPr>
          <a:xfrm>
            <a:off x="138113" y="4106863"/>
            <a:ext cx="6356350" cy="922337"/>
          </a:xfrm>
          <a:prstGeom prst="borderCallout1">
            <a:avLst>
              <a:gd name="adj1" fmla="val -11525"/>
              <a:gd name="adj2" fmla="val 25133"/>
              <a:gd name="adj3" fmla="val -77505"/>
              <a:gd name="adj4" fmla="val 384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2689225" y="398463"/>
            <a:ext cx="3849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/>
              <a:t>организация, осуществляющая образовательную деятельность</a:t>
            </a: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38100" y="1274763"/>
            <a:ext cx="3278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+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организация, осуществляющая образовательную деятельность</a:t>
            </a:r>
          </a:p>
        </p:txBody>
      </p:sp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6538913" y="2500313"/>
            <a:ext cx="238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+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научная организация</a:t>
            </a: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5789613" y="3135313"/>
            <a:ext cx="3783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+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медицинская организация</a:t>
            </a: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6538913" y="1851025"/>
            <a:ext cx="2387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+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организация культуры</a:t>
            </a:r>
          </a:p>
        </p:txBody>
      </p:sp>
      <p:sp>
        <p:nvSpPr>
          <p:cNvPr id="7176" name="Прямоугольник 8"/>
          <p:cNvSpPr>
            <a:spLocks noChangeArrowheads="1"/>
          </p:cNvSpPr>
          <p:nvPr/>
        </p:nvSpPr>
        <p:spPr bwMode="auto">
          <a:xfrm>
            <a:off x="4938713" y="1282700"/>
            <a:ext cx="4205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+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физкультурно-спортивная организация</a:t>
            </a:r>
          </a:p>
        </p:txBody>
      </p:sp>
      <p:sp>
        <p:nvSpPr>
          <p:cNvPr id="7177" name="Прямоугольник 9"/>
          <p:cNvSpPr>
            <a:spLocks noChangeArrowheads="1"/>
          </p:cNvSpPr>
          <p:nvPr/>
        </p:nvSpPr>
        <p:spPr bwMode="auto">
          <a:xfrm>
            <a:off x="6488113" y="3648075"/>
            <a:ext cx="2386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+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иная организация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1600" y="4122738"/>
            <a:ext cx="6386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обладающие ресурсами, необходимыми для осуществления образовательной деятельности по соответствующей образовательной программе</a:t>
            </a:r>
          </a:p>
        </p:txBody>
      </p:sp>
      <p:pic>
        <p:nvPicPr>
          <p:cNvPr id="7179" name="Picture 2" descr="https://www.clipartmax.com/png/full/26-261894_if-you-are-communicating-internally-swing-by-the-persons-procesos-sociales-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51075"/>
            <a:ext cx="3392488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/>
          </p:cNvPr>
          <p:cNvSpPr/>
          <p:nvPr/>
        </p:nvSpPr>
        <p:spPr>
          <a:xfrm>
            <a:off x="131763" y="2192338"/>
            <a:ext cx="3090862" cy="306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Franklin Gothic Medium" panose="020B0603020102020204" pitchFamily="34" charset="0"/>
              </a:rPr>
              <a:t>наличие лицензии</a:t>
            </a:r>
          </a:p>
        </p:txBody>
      </p:sp>
      <p:sp>
        <p:nvSpPr>
          <p:cNvPr id="17" name="Прямоугольник 16">
            <a:extLst/>
          </p:cNvPr>
          <p:cNvSpPr/>
          <p:nvPr/>
        </p:nvSpPr>
        <p:spPr>
          <a:xfrm>
            <a:off x="6737350" y="4460875"/>
            <a:ext cx="2189163" cy="527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Franklin Gothic Medium" panose="020B0603020102020204" pitchFamily="34" charset="0"/>
              </a:rPr>
              <a:t>наличие лицензии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Franklin Gothic Medium" panose="020B0603020102020204" pitchFamily="34" charset="0"/>
              </a:rPr>
              <a:t>не обязательно</a:t>
            </a:r>
          </a:p>
        </p:txBody>
      </p: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6038"/>
            <a:ext cx="7508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-11113" y="1131888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1300" y="588963"/>
            <a:ext cx="6149975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860000"/>
                </a:solidFill>
                <a:latin typeface="+mn-lt"/>
                <a:cs typeface="+mn-cs"/>
              </a:rPr>
              <a:t>Договор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+mn-lt"/>
                <a:cs typeface="+mn-cs"/>
              </a:rPr>
              <a:t>основные характеристики образовательной программы, реализуемой с использованием такой формы (в том числе вид, уровень и (или) направленность),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+mn-lt"/>
                <a:cs typeface="+mn-cs"/>
              </a:rPr>
              <a:t>выдаваемые документ или документы об образовании и (или) о квалификации,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+mn-lt"/>
                <a:cs typeface="+mn-cs"/>
              </a:rPr>
              <a:t>документ или документы об обучении,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+mn-lt"/>
                <a:cs typeface="+mn-cs"/>
              </a:rPr>
              <a:t>объем ресурсов, используемых каждой из указанных организаций,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+mn-lt"/>
                <a:cs typeface="+mn-cs"/>
              </a:rPr>
              <a:t>распределение обязанностей между ними,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+mn-lt"/>
                <a:cs typeface="+mn-cs"/>
              </a:rPr>
              <a:t>срок действия этого договора.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6038"/>
            <a:ext cx="111601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2" descr="https://voenpro.ru/dogovora/images/dogov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589338"/>
            <a:ext cx="167163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5957888" y="212725"/>
            <a:ext cx="2971800" cy="3108325"/>
            <a:chOff x="5958038" y="212173"/>
            <a:chExt cx="2971789" cy="310854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643835" y="212173"/>
              <a:ext cx="2285992" cy="3108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/>
                <a:t>при реализации части образовательной программы определенных уровня, вида и (или) направленности указываются также характеристики отдельных учебных предметов, курсов, дисциплин (модулей), практики, иных компонентов, предусмотренных образовательными программами)</a:t>
              </a:r>
            </a:p>
          </p:txBody>
        </p:sp>
        <p:cxnSp>
          <p:nvCxnSpPr>
            <p:cNvPr id="6" name="Прямая со стрелкой 5"/>
            <p:cNvCxnSpPr>
              <a:cxnSpLocks/>
            </p:cNvCxnSpPr>
            <p:nvPr/>
          </p:nvCxnSpPr>
          <p:spPr>
            <a:xfrm flipH="1">
              <a:off x="5958038" y="651942"/>
              <a:ext cx="685797" cy="3302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9239"/>
            <a:ext cx="7886700" cy="82602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  <a:t>Договор о сетевой форме реализации ОП должен содержать в качестве приложений: </a:t>
            </a:r>
            <a:br>
              <a:rPr lang="ru-RU" sz="2400" b="1" dirty="0">
                <a:solidFill>
                  <a:srgbClr val="860000"/>
                </a:solidFill>
                <a:latin typeface="Calibri" pitchFamily="34" charset="0"/>
                <a:ea typeface="+mn-ea"/>
                <a:cs typeface="Arial" charset="0"/>
              </a:rPr>
            </a:br>
            <a:endParaRPr lang="ru-RU" sz="2400" b="1" dirty="0">
              <a:solidFill>
                <a:srgbClr val="8600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1" y="872067"/>
            <a:ext cx="8830732" cy="3894666"/>
          </a:xfrm>
        </p:spPr>
        <p:txBody>
          <a:bodyPr/>
          <a:lstStyle/>
          <a:p>
            <a:pPr lvl="0"/>
            <a:r>
              <a:rPr lang="ru-RU" sz="1600" b="1" dirty="0" smtClean="0"/>
              <a:t>Перечень </a:t>
            </a:r>
            <a:r>
              <a:rPr lang="ru-RU" sz="1600" b="1" dirty="0"/>
              <a:t>обучающихся</a:t>
            </a:r>
            <a:r>
              <a:rPr lang="ru-RU" sz="1600" dirty="0"/>
              <a:t> по образовательной программе, реализуемой в сетевой форме;</a:t>
            </a:r>
          </a:p>
          <a:p>
            <a:pPr lvl="0"/>
            <a:r>
              <a:rPr lang="ru-RU" sz="1600" b="1" dirty="0"/>
              <a:t>Совместную образовательную программу</a:t>
            </a:r>
            <a:r>
              <a:rPr lang="ru-RU" sz="1600" dirty="0"/>
              <a:t>, которая должна содержать следующие разделы:</a:t>
            </a:r>
          </a:p>
          <a:p>
            <a:pPr lvl="1"/>
            <a:r>
              <a:rPr lang="ru-RU" sz="1400" dirty="0"/>
              <a:t>актуальность и новизну программы;</a:t>
            </a:r>
          </a:p>
          <a:p>
            <a:pPr lvl="1"/>
            <a:r>
              <a:rPr lang="ru-RU" sz="1400" dirty="0"/>
              <a:t>теоретические идеи и практическую значимость;</a:t>
            </a:r>
          </a:p>
          <a:p>
            <a:pPr lvl="1"/>
            <a:r>
              <a:rPr lang="ru-RU" sz="1400" dirty="0"/>
              <a:t>отличительные особенности;</a:t>
            </a:r>
          </a:p>
          <a:p>
            <a:pPr lvl="1"/>
            <a:r>
              <a:rPr lang="ru-RU" sz="1400" dirty="0"/>
              <a:t>цели и задачи образовательной программы;</a:t>
            </a:r>
          </a:p>
          <a:p>
            <a:pPr lvl="1"/>
            <a:r>
              <a:rPr lang="ru-RU" sz="1400" dirty="0"/>
              <a:t>содержание программы; </a:t>
            </a:r>
            <a:endParaRPr lang="en-US" sz="1400" dirty="0"/>
          </a:p>
          <a:p>
            <a:pPr lvl="1"/>
            <a:r>
              <a:rPr lang="ru-RU" sz="1400" dirty="0"/>
              <a:t>методическое обеспечение;</a:t>
            </a:r>
          </a:p>
          <a:p>
            <a:pPr lvl="1"/>
            <a:r>
              <a:rPr lang="ru-RU" sz="1400" dirty="0" smtClean="0"/>
              <a:t>основные </a:t>
            </a:r>
            <a:r>
              <a:rPr lang="ru-RU" sz="1400" dirty="0"/>
              <a:t>формы и методы</a:t>
            </a:r>
            <a:r>
              <a:rPr lang="ru-RU" sz="1400" dirty="0" smtClean="0"/>
              <a:t>; прогнозируемые </a:t>
            </a:r>
            <a:r>
              <a:rPr lang="ru-RU" sz="1400" dirty="0"/>
              <a:t>результаты;</a:t>
            </a:r>
          </a:p>
          <a:p>
            <a:pPr lvl="1"/>
            <a:r>
              <a:rPr lang="ru-RU" sz="1400" dirty="0"/>
              <a:t>механизм оценки образовательных результатов;</a:t>
            </a:r>
          </a:p>
          <a:p>
            <a:pPr lvl="1"/>
            <a:r>
              <a:rPr lang="ru-RU" sz="1400" dirty="0"/>
              <a:t>формы подведения итогов реализации образовательной программы;</a:t>
            </a:r>
          </a:p>
          <a:p>
            <a:pPr lvl="1"/>
            <a:r>
              <a:rPr lang="ru-RU" sz="1400" dirty="0"/>
              <a:t>организационно-педагогические условия реализации образовательной программы;</a:t>
            </a:r>
          </a:p>
          <a:p>
            <a:pPr lvl="1"/>
            <a:r>
              <a:rPr lang="ru-RU" sz="1400" dirty="0"/>
              <a:t>учебный план; </a:t>
            </a:r>
            <a:r>
              <a:rPr lang="ru-RU" sz="1400" dirty="0" smtClean="0"/>
              <a:t>режим </a:t>
            </a:r>
            <a:r>
              <a:rPr lang="ru-RU" sz="1400" dirty="0"/>
              <a:t>занятий</a:t>
            </a:r>
            <a:r>
              <a:rPr lang="ru-RU" sz="1400" dirty="0" smtClean="0"/>
              <a:t>; </a:t>
            </a:r>
            <a:r>
              <a:rPr lang="ru-RU" sz="1400" dirty="0"/>
              <a:t>календарный учебный график;</a:t>
            </a:r>
          </a:p>
          <a:p>
            <a:pPr lvl="1"/>
            <a:r>
              <a:rPr lang="ru-RU" sz="1400" dirty="0" smtClean="0"/>
              <a:t>материально-техническое </a:t>
            </a:r>
            <a:r>
              <a:rPr lang="ru-RU" sz="1400" dirty="0"/>
              <a:t>обеспечение</a:t>
            </a:r>
            <a:r>
              <a:rPr lang="ru-RU" sz="1400" dirty="0" smtClean="0"/>
              <a:t>; </a:t>
            </a:r>
            <a:endParaRPr lang="en-US" sz="1400" dirty="0" smtClean="0"/>
          </a:p>
          <a:p>
            <a:pPr lvl="1"/>
            <a:r>
              <a:rPr lang="ru-RU" sz="1400" dirty="0" smtClean="0"/>
              <a:t>список </a:t>
            </a:r>
            <a:r>
              <a:rPr lang="ru-RU" sz="1400" dirty="0"/>
              <a:t>рекомендуемой литературы.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0"/>
            <a:ext cx="9366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8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6038"/>
            <a:ext cx="111601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-11113" y="1131888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 t="11990" r="37469" b="5412"/>
          <a:stretch>
            <a:fillRect/>
          </a:stretch>
        </p:blipFill>
        <p:spPr bwMode="auto">
          <a:xfrm>
            <a:off x="84138" y="1416050"/>
            <a:ext cx="280352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3" t="15344" r="43263" b="8865"/>
          <a:stretch>
            <a:fillRect/>
          </a:stretch>
        </p:blipFill>
        <p:spPr bwMode="auto">
          <a:xfrm>
            <a:off x="6073775" y="1344613"/>
            <a:ext cx="27241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4" t="13474" r="42737" b="41240"/>
          <a:stretch>
            <a:fillRect/>
          </a:stretch>
        </p:blipFill>
        <p:spPr bwMode="auto">
          <a:xfrm>
            <a:off x="2965450" y="1270000"/>
            <a:ext cx="303053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1200150" y="46038"/>
            <a:ext cx="77422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860000"/>
                </a:solidFill>
              </a:rPr>
              <a:t>МЕТОДИЧЕСКИЕ РЕКОМЕНДАЦИИ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860000"/>
                </a:solidFill>
              </a:rPr>
              <a:t>для субъектов Российской Федерации по вопросам реализации основных и дополнительных общеобразовательных программ в сетевой форме  (утв. </a:t>
            </a:r>
            <a:r>
              <a:rPr lang="ru-RU" altLang="ru-RU" sz="1600" dirty="0" err="1">
                <a:solidFill>
                  <a:srgbClr val="860000"/>
                </a:solidFill>
              </a:rPr>
              <a:t>Минпросвещения</a:t>
            </a:r>
            <a:r>
              <a:rPr lang="ru-RU" altLang="ru-RU" sz="1600" dirty="0">
                <a:solidFill>
                  <a:srgbClr val="860000"/>
                </a:solidFill>
              </a:rPr>
              <a:t> России 28.06.2019 N МР-81/02 </a:t>
            </a:r>
            <a:r>
              <a:rPr lang="ru-RU" altLang="ru-RU" sz="1600" dirty="0" err="1">
                <a:solidFill>
                  <a:srgbClr val="860000"/>
                </a:solidFill>
              </a:rPr>
              <a:t>вн</a:t>
            </a:r>
            <a:r>
              <a:rPr lang="ru-RU" altLang="ru-RU" sz="1600" dirty="0">
                <a:solidFill>
                  <a:srgbClr val="86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8D3CF-D02A-41A3-8BDC-83D811533351}" type="slidenum">
              <a:rPr lang="ru-RU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9</a:t>
            </a:fld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003300" y="85725"/>
            <a:ext cx="67278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indent="257175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860000"/>
                </a:solidFill>
              </a:rPr>
              <a:t>Методические рекомендации по организации образовательной деятельности с использованием сетевых </a:t>
            </a:r>
            <a:r>
              <a:rPr lang="ru-RU" altLang="ru-RU" sz="2000">
                <a:solidFill>
                  <a:srgbClr val="860000"/>
                </a:solidFill>
                <a:hlinkClick r:id="rId3" action="ppaction://hlinksldjump"/>
              </a:rPr>
              <a:t>форм реализации образовательных программ</a:t>
            </a:r>
            <a:endParaRPr lang="ru-RU" altLang="ru-RU" sz="2000">
              <a:solidFill>
                <a:srgbClr val="86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86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4925" y="1301750"/>
            <a:ext cx="3751263" cy="428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Варианты сетевого взаимодействия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54600" y="2035175"/>
            <a:ext cx="3214688" cy="858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tx1"/>
                </a:solidFill>
              </a:rPr>
              <a:t>Вариант использования ресурсов иных организаций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63" y="1992313"/>
            <a:ext cx="3106737" cy="857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tx1"/>
                </a:solidFill>
              </a:rPr>
              <a:t>Вариант интеграции образовательных программ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0863" y="3351213"/>
            <a:ext cx="3106737" cy="1077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Примерный договор о сетевой форме реализации образовательной программы (вариант интеграции образовательных программ) приведен в Приложении 1 к Методическим рекомендациям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54600" y="3351213"/>
            <a:ext cx="3214688" cy="1077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Примерный договор о сетевой форме реализации образовательной программы (вариант использования ресурсов иных организаций) приведен в Приложении 2 к Методическим рекомендациям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679950" y="1768475"/>
            <a:ext cx="374650" cy="214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3983038" y="1768475"/>
            <a:ext cx="320675" cy="214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6038"/>
            <a:ext cx="931862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2" name="Прямоугольник 2"/>
          <p:cNvSpPr>
            <a:spLocks noChangeArrowheads="1"/>
          </p:cNvSpPr>
          <p:nvPr/>
        </p:nvSpPr>
        <p:spPr bwMode="auto">
          <a:xfrm>
            <a:off x="4449763" y="963613"/>
            <a:ext cx="4572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57175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860000"/>
                </a:solidFill>
                <a:ea typeface="Times New Roman" pitchFamily="18" charset="0"/>
                <a:cs typeface="Calibri" pitchFamily="34" charset="0"/>
              </a:rPr>
              <a:t>Приложение к письму министерства образования</a:t>
            </a:r>
            <a:endParaRPr lang="ru-RU" altLang="ru-RU" sz="1400">
              <a:solidFill>
                <a:srgbClr val="860000"/>
              </a:solidFill>
              <a:ea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860000"/>
                </a:solidFill>
                <a:ea typeface="Times New Roman" pitchFamily="18" charset="0"/>
                <a:cs typeface="Calibri" pitchFamily="34" charset="0"/>
              </a:rPr>
              <a:t>и науки российской федерации</a:t>
            </a:r>
            <a:endParaRPr lang="ru-RU" altLang="ru-RU" sz="1400">
              <a:solidFill>
                <a:srgbClr val="860000"/>
              </a:solidFill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860000"/>
                </a:solidFill>
                <a:cs typeface="Times New Roman" pitchFamily="18" charset="0"/>
              </a:rPr>
              <a:t>от 28 августа 2015 г. N ак-2563/05</a:t>
            </a:r>
            <a:endParaRPr lang="ru-RU" altLang="ru-RU" sz="1400">
              <a:solidFill>
                <a:srgbClr val="8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6202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ff&quot; g=&quot;99&quot; b=&quot;0&quot;/&gt;&lt;/elem&gt;&lt;elem&gt;&lt;m_ppcolschidx val=&quot;0&quot;/&gt;&lt;m_rgb r=&quot;0&quot; g=&quot;80&quot; b=&quot;8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123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07adec3-9edc-4ba9-a947-c557adee0635" xsi:nil="true"/>
    <DocDate xmlns="f07adec3-9edc-4ba9-a947-c557adee0635" xsi:nil="true"/>
    <docType xmlns="bf387998-361a-4211-8acf-65231cde5cba">17</doc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FFBA0ED7388418B435DAA3AFCEE7C" ma:contentTypeVersion="5" ma:contentTypeDescription="Создание документа." ma:contentTypeScope="" ma:versionID="20e6f15c70d26a55779f06a0dd9b5995">
  <xsd:schema xmlns:xsd="http://www.w3.org/2001/XMLSchema" xmlns:xs="http://www.w3.org/2001/XMLSchema" xmlns:p="http://schemas.microsoft.com/office/2006/metadata/properties" xmlns:ns2="f07adec3-9edc-4ba9-a947-c557adee0635" xmlns:ns3="bf387998-361a-4211-8acf-65231cde5cba" targetNamespace="http://schemas.microsoft.com/office/2006/metadata/properties" ma:root="true" ma:fieldsID="196038fb871006277e55b7952c423e65" ns2:_="" ns3:_="">
    <xsd:import namespace="f07adec3-9edc-4ba9-a947-c557adee0635"/>
    <xsd:import namespace="bf387998-361a-4211-8acf-65231cde5cba"/>
    <xsd:element name="properties">
      <xsd:complexType>
        <xsd:sequence>
          <xsd:element name="documentManagement">
            <xsd:complexType>
              <xsd:all>
                <xsd:element ref="ns2:DocDate" minOccurs="0"/>
                <xsd:element ref="ns2:Description" minOccurs="0"/>
                <xsd:element ref="ns3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ocDate" ma:index="2" nillable="true" ma:displayName="Дата документа" ma:format="DateOnly" ma:internalName="DocDate">
      <xsd:simpleType>
        <xsd:restriction base="dms:DateTime"/>
      </xsd:simpleType>
    </xsd:element>
    <xsd:element name="Description" ma:index="3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7998-361a-4211-8acf-65231cde5cba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Тип документа" ma:list="{A20BBD65-6409-4692-B680-0D8EC82623CA}" ma:internalName="docType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270089-CAE2-4A46-8814-09B2A53D54B8}">
  <ds:schemaRefs>
    <ds:schemaRef ds:uri="bf387998-361a-4211-8acf-65231cde5cb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07adec3-9edc-4ba9-a947-c557adee063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4C0B8C-A3C4-45A6-904D-315D9DC80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bf387998-361a-4211-8acf-65231cde5c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49972B-3FEF-4919-A90D-C76D11A7D5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54160</TotalTime>
  <Words>2280</Words>
  <Application>Microsoft Office PowerPoint</Application>
  <PresentationFormat>Экран (16:9)</PresentationFormat>
  <Paragraphs>208</Paragraphs>
  <Slides>23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Договор о сетевой форме реализации ОП должен содержать в качестве приложений:  </vt:lpstr>
      <vt:lpstr>Презентация PowerPoint</vt:lpstr>
      <vt:lpstr>Презентация PowerPoint</vt:lpstr>
      <vt:lpstr>Проект Приказа:</vt:lpstr>
      <vt:lpstr>Положение о сетевой форме  реализации образовательных программ Общие положения </vt:lpstr>
      <vt:lpstr>Цель и задачи реализации ОП  в сетевой форме </vt:lpstr>
      <vt:lpstr>3. Порядок реализации сетевого взаимодействия </vt:lpstr>
      <vt:lpstr> Порядок реализации сетевого взаимодействия </vt:lpstr>
      <vt:lpstr>Организационное обеспечение сетевого взаимодействия </vt:lpstr>
      <vt:lpstr>Правовое обеспечение реализации  ОП в сетевой форме </vt:lpstr>
      <vt:lpstr>Статус обучающихся при реализации  ОП в сетевой форме</vt:lpstr>
      <vt:lpstr>Финансовые условия обучения </vt:lpstr>
      <vt:lpstr>Финансовые механизмы</vt:lpstr>
      <vt:lpstr>Презентация PowerPoint</vt:lpstr>
      <vt:lpstr>Презентация PowerPoint</vt:lpstr>
      <vt:lpstr>Федеральные документы, обеспечивающие нормативную поддержку реализации ОП в сетевой форме </vt:lpstr>
      <vt:lpstr>ГАУ ДПО ЯО ИРО  </vt:lpstr>
    </vt:vector>
  </TitlesOfParts>
  <Company>adm.local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 регистрации док страт планирования в ГАСУ_29-04-2016</dc:title>
  <dc:creator>Krichmara</dc:creator>
  <cp:lastModifiedBy>Рашид Минасхатович Гайнутдинов</cp:lastModifiedBy>
  <cp:revision>2321</cp:revision>
  <cp:lastPrinted>2019-12-12T05:24:37Z</cp:lastPrinted>
  <dcterms:created xsi:type="dcterms:W3CDTF">2012-02-06T06:39:19Z</dcterms:created>
  <dcterms:modified xsi:type="dcterms:W3CDTF">2020-03-17T06:54:51Z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0x0101006B4FFBA0ED7388418B435DAA3AFCEE7C</vt:lpwstr>
  </property>
</Properties>
</file>