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312" r:id="rId5"/>
    <p:sldId id="354" r:id="rId6"/>
    <p:sldId id="350" r:id="rId7"/>
    <p:sldId id="351" r:id="rId8"/>
    <p:sldId id="352" r:id="rId9"/>
    <p:sldId id="353" r:id="rId10"/>
    <p:sldId id="308" r:id="rId11"/>
    <p:sldId id="309" r:id="rId12"/>
    <p:sldId id="310" r:id="rId13"/>
    <p:sldId id="311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3" r:id="rId23"/>
    <p:sldId id="326" r:id="rId24"/>
    <p:sldId id="327" r:id="rId25"/>
    <p:sldId id="321" r:id="rId26"/>
    <p:sldId id="322" r:id="rId27"/>
    <p:sldId id="324" r:id="rId28"/>
    <p:sldId id="325" r:id="rId29"/>
    <p:sldId id="328" r:id="rId30"/>
    <p:sldId id="329" r:id="rId31"/>
    <p:sldId id="330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55" r:id="rId46"/>
    <p:sldId id="356" r:id="rId47"/>
    <p:sldId id="345" r:id="rId48"/>
    <p:sldId id="346" r:id="rId49"/>
    <p:sldId id="347" r:id="rId50"/>
    <p:sldId id="348" r:id="rId51"/>
    <p:sldId id="349" r:id="rId52"/>
    <p:sldId id="264" r:id="rId53"/>
    <p:sldId id="263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9822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64;&#1074;&#1077;&#1094;&#1086;&#1074;&#1072;%20&#1057;&#1042;\&#1040;&#1053;&#1040;&#1051;&#1048;&#1047;%20&#1045;&#1043;&#1069;\&#1040;&#1085;&#1072;&#1083;&#1080;&#1079;%202018\&#1044;&#1083;&#1103;%20&#1045;&#1043;&#1069;%20(&#1079;&#1072;&#1076;&#1072;&#1085;&#1080;&#1103;)%20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378020055188E-2"/>
          <c:y val="2.3130249343832007E-2"/>
          <c:w val="0.94258348475671239"/>
          <c:h val="0.86009547244094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'4(Химия)'!$G$674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3D-42A0-A4FC-6D53560B8439}"/>
              </c:ext>
            </c:extLst>
          </c:dPt>
          <c:dPt>
            <c:idx val="13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3D-42A0-A4FC-6D53560B8439}"/>
              </c:ext>
            </c:extLst>
          </c:dPt>
          <c:dPt>
            <c:idx val="14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3D-42A0-A4FC-6D53560B8439}"/>
              </c:ext>
            </c:extLst>
          </c:dPt>
          <c:dPt>
            <c:idx val="15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63D-42A0-A4FC-6D53560B8439}"/>
              </c:ext>
            </c:extLst>
          </c:dPt>
          <c:dPt>
            <c:idx val="16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63D-42A0-A4FC-6D53560B8439}"/>
              </c:ext>
            </c:extLst>
          </c:dPt>
          <c:dPt>
            <c:idx val="17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63D-42A0-A4FC-6D53560B8439}"/>
              </c:ext>
            </c:extLst>
          </c:dPt>
          <c:dPt>
            <c:idx val="18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63D-42A0-A4FC-6D53560B8439}"/>
              </c:ext>
            </c:extLst>
          </c:dPt>
          <c:dPt>
            <c:idx val="19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63D-42A0-A4FC-6D53560B8439}"/>
              </c:ext>
            </c:extLst>
          </c:dPt>
          <c:dPt>
            <c:idx val="20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63D-42A0-A4FC-6D53560B8439}"/>
              </c:ext>
            </c:extLst>
          </c:dPt>
          <c:dPt>
            <c:idx val="21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163D-42A0-A4FC-6D53560B8439}"/>
              </c:ext>
            </c:extLst>
          </c:dPt>
          <c:dPt>
            <c:idx val="22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163D-42A0-A4FC-6D53560B8439}"/>
              </c:ext>
            </c:extLst>
          </c:dPt>
          <c:dPt>
            <c:idx val="23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163D-42A0-A4FC-6D53560B8439}"/>
              </c:ext>
            </c:extLst>
          </c:dPt>
          <c:dPt>
            <c:idx val="24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163D-42A0-A4FC-6D53560B8439}"/>
              </c:ext>
            </c:extLst>
          </c:dPt>
          <c:dPt>
            <c:idx val="25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163D-42A0-A4FC-6D53560B8439}"/>
              </c:ext>
            </c:extLst>
          </c:dPt>
          <c:dPt>
            <c:idx val="26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163D-42A0-A4FC-6D53560B8439}"/>
              </c:ext>
            </c:extLst>
          </c:dPt>
          <c:dPt>
            <c:idx val="27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163D-42A0-A4FC-6D53560B8439}"/>
              </c:ext>
            </c:extLst>
          </c:dPt>
          <c:dPt>
            <c:idx val="28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163D-42A0-A4FC-6D53560B843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163D-42A0-A4FC-6D53560B843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163D-42A0-A4FC-6D53560B8439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163D-42A0-A4FC-6D53560B843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163D-42A0-A4FC-6D53560B843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163D-42A0-A4FC-6D53560B8439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163D-42A0-A4FC-6D53560B8439}"/>
              </c:ext>
            </c:extLst>
          </c:dPt>
          <c:dLbls>
            <c:dLbl>
              <c:idx val="17"/>
              <c:layout>
                <c:manualLayout>
                  <c:x val="-1.3675213675213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3D-42A0-A4FC-6D53560B843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'4(Химия)'!$H$2:$AP$2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</c:numCache>
            </c:numRef>
          </c:cat>
          <c:val>
            <c:numRef>
              <c:f>'4(Химия)'!$H$674:$AP$674</c:f>
              <c:numCache>
                <c:formatCode>0.0</c:formatCode>
                <c:ptCount val="35"/>
                <c:pt idx="0">
                  <c:v>46.795827123695979</c:v>
                </c:pt>
                <c:pt idx="1">
                  <c:v>69.150521609538004</c:v>
                </c:pt>
                <c:pt idx="2">
                  <c:v>79.433681073025326</c:v>
                </c:pt>
                <c:pt idx="3">
                  <c:v>54.694485842026829</c:v>
                </c:pt>
                <c:pt idx="4">
                  <c:v>90.014903129657228</c:v>
                </c:pt>
                <c:pt idx="5">
                  <c:v>64.08345752608048</c:v>
                </c:pt>
                <c:pt idx="6">
                  <c:v>83.904619970193735</c:v>
                </c:pt>
                <c:pt idx="7">
                  <c:v>56.706408345752614</c:v>
                </c:pt>
                <c:pt idx="8">
                  <c:v>44.411326378539492</c:v>
                </c:pt>
                <c:pt idx="9">
                  <c:v>70.938897168405362</c:v>
                </c:pt>
                <c:pt idx="10">
                  <c:v>69.001490312965714</c:v>
                </c:pt>
                <c:pt idx="11">
                  <c:v>60.804769001490314</c:v>
                </c:pt>
                <c:pt idx="12">
                  <c:v>63.487332339791358</c:v>
                </c:pt>
                <c:pt idx="13">
                  <c:v>68.852459016393439</c:v>
                </c:pt>
                <c:pt idx="14">
                  <c:v>35.618479880774963</c:v>
                </c:pt>
                <c:pt idx="15">
                  <c:v>46.423248882265277</c:v>
                </c:pt>
                <c:pt idx="16">
                  <c:v>50.819672131147541</c:v>
                </c:pt>
                <c:pt idx="17">
                  <c:v>72.354694485842032</c:v>
                </c:pt>
                <c:pt idx="18">
                  <c:v>52.608047690014899</c:v>
                </c:pt>
                <c:pt idx="19">
                  <c:v>81.669150521609538</c:v>
                </c:pt>
                <c:pt idx="20">
                  <c:v>88.375558867362145</c:v>
                </c:pt>
                <c:pt idx="21">
                  <c:v>79.657228017883753</c:v>
                </c:pt>
                <c:pt idx="22">
                  <c:v>61.624441132637855</c:v>
                </c:pt>
                <c:pt idx="23">
                  <c:v>59.985096870342772</c:v>
                </c:pt>
                <c:pt idx="24">
                  <c:v>48.137108792846497</c:v>
                </c:pt>
                <c:pt idx="25">
                  <c:v>46.199701937406857</c:v>
                </c:pt>
                <c:pt idx="26">
                  <c:v>70.789865871833086</c:v>
                </c:pt>
                <c:pt idx="27">
                  <c:v>56.184798807749623</c:v>
                </c:pt>
                <c:pt idx="28">
                  <c:v>60.357675111773467</c:v>
                </c:pt>
                <c:pt idx="29">
                  <c:v>33.75558867362146</c:v>
                </c:pt>
                <c:pt idx="30">
                  <c:v>66.393442622950815</c:v>
                </c:pt>
                <c:pt idx="31">
                  <c:v>36.102831594634871</c:v>
                </c:pt>
                <c:pt idx="32">
                  <c:v>44.023845007451555</c:v>
                </c:pt>
                <c:pt idx="33">
                  <c:v>15.461997019374069</c:v>
                </c:pt>
                <c:pt idx="34">
                  <c:v>25.434674615002482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163D-42A0-A4FC-6D53560B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4239872"/>
        <c:axId val="84241408"/>
      </c:barChart>
      <c:catAx>
        <c:axId val="8423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241408"/>
        <c:crosses val="autoZero"/>
        <c:auto val="1"/>
        <c:lblAlgn val="ctr"/>
        <c:lblOffset val="100"/>
        <c:noMultiLvlLbl val="0"/>
      </c:catAx>
      <c:valAx>
        <c:axId val="8424140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84239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0.40598</cdr:x>
      <cdr:y>0.94141</cdr:y>
    </cdr:from>
    <cdr:to>
      <cdr:x>0.74786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31506" y="5612763"/>
          <a:ext cx="4068661" cy="349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Номера</a:t>
          </a:r>
          <a:r>
            <a:rPr lang="ru-RU" sz="1400" baseline="0" dirty="0"/>
            <a:t> заданий (Химия)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mailto:eva.yar@mail.ru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272" y="1976718"/>
            <a:ext cx="1131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A52D36"/>
                </a:solidFill>
              </a:rPr>
              <a:t>Итоги и анализ результатов ЕГЭ по химии </a:t>
            </a:r>
          </a:p>
          <a:p>
            <a:pPr algn="ctr"/>
            <a:r>
              <a:rPr lang="ru-RU" sz="4400" b="1" dirty="0">
                <a:solidFill>
                  <a:srgbClr val="A52D36"/>
                </a:solidFill>
              </a:rPr>
              <a:t>в 2018 году</a:t>
            </a:r>
            <a:endParaRPr lang="ru-RU" sz="4400" dirty="0">
              <a:solidFill>
                <a:srgbClr val="A52D3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577" y="4585448"/>
            <a:ext cx="554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Ст. преподаватель кафедры ЕМД, </a:t>
            </a:r>
            <a:r>
              <a:rPr lang="ru-RU" sz="2400" b="1" dirty="0" err="1">
                <a:solidFill>
                  <a:srgbClr val="002060"/>
                </a:solidFill>
              </a:rPr>
              <a:t>к.п.н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</a:rPr>
              <a:t>Александрова Елена Викторовна </a:t>
            </a: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Структура КИМ по химии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12" y="1255339"/>
            <a:ext cx="11727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Задания </a:t>
            </a:r>
            <a:r>
              <a:rPr lang="ru-RU" sz="2400" b="1" i="1" dirty="0">
                <a:solidFill>
                  <a:srgbClr val="A52D36"/>
                </a:solidFill>
              </a:rPr>
              <a:t>базового уровня сложности</a:t>
            </a:r>
            <a:r>
              <a:rPr lang="ru-RU" sz="2400" i="1" dirty="0">
                <a:solidFill>
                  <a:srgbClr val="A52D36"/>
                </a:solidFill>
              </a:rPr>
              <a:t> </a:t>
            </a:r>
            <a:r>
              <a:rPr lang="ru-RU" sz="2400" dirty="0"/>
              <a:t>с кратким ответом проверяют усвоение значительного количества (42 из 56) элементов содержания важней­ших разделов школьного курса химии: «Теоретические основы химии», «Неор­ганическая химия», «Органическая химия», «Методы познания в химии. Химия и жизнь». </a:t>
            </a:r>
          </a:p>
          <a:p>
            <a:r>
              <a:rPr lang="ru-RU" sz="2400" dirty="0"/>
              <a:t>Задания данной группы имеют сходство по формальному признаку - по форме краткого ответа, который записывается в виде двух либо трёх цифр, или в виде числа с заданной степенью точности. </a:t>
            </a:r>
          </a:p>
          <a:p>
            <a:r>
              <a:rPr lang="ru-RU" sz="2400" dirty="0"/>
              <a:t>Это задания с единым контек­стом (например, задания 1-3) с выбором двух верных ответов из пяти предложенных. К таким заданиям относятся также задания 4-7 на «установление соответствия между позициями двух мно­жеств». При этом  каждое отдельное задание базового уровня сложности независимо от формата, в котором оно представлено, ориен­тировано на проверку усвоения </a:t>
            </a:r>
            <a:r>
              <a:rPr lang="ru-RU" sz="2400" b="1" i="1" dirty="0">
                <a:solidFill>
                  <a:srgbClr val="A52D36"/>
                </a:solidFill>
              </a:rPr>
              <a:t>только одного</a:t>
            </a:r>
            <a:r>
              <a:rPr lang="ru-RU" sz="2400" dirty="0"/>
              <a:t> определённого </a:t>
            </a:r>
            <a:r>
              <a:rPr lang="ru-RU" sz="2400" b="1" i="1" dirty="0">
                <a:solidFill>
                  <a:srgbClr val="A52D36"/>
                </a:solidFill>
              </a:rPr>
              <a:t>элемента содер­жания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394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Структура КИМ по химии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193" y="1624084"/>
            <a:ext cx="11218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Задания </a:t>
            </a:r>
            <a:r>
              <a:rPr lang="ru-RU" sz="2400" b="1" i="1" dirty="0">
                <a:solidFill>
                  <a:srgbClr val="A52D36"/>
                </a:solidFill>
              </a:rPr>
              <a:t>повышенного уровня </a:t>
            </a:r>
            <a:r>
              <a:rPr lang="ru-RU" sz="2400" dirty="0"/>
              <a:t>сложности с кратким ответом ориентированы на проверку усвоения обязательных элементов содержания основных образова­тельных программ по химии не только базового, но и углубленного уровня. Ответ устанавливается в ходе выполнения задания и записывается согласно указани­ям в виде определённой последовательности четырёх цифр.</a:t>
            </a:r>
          </a:p>
          <a:p>
            <a:r>
              <a:rPr lang="ru-RU" sz="2400" dirty="0"/>
              <a:t>В экзаменационной работе предложена только одна разновидность этих заданий: на установление соответствия позиций, представленных в двух мно­жествах. </a:t>
            </a:r>
          </a:p>
        </p:txBody>
      </p:sp>
    </p:spTree>
    <p:extLst>
      <p:ext uri="{BB962C8B-B14F-4D97-AF65-F5344CB8AC3E}">
        <p14:creationId xmlns:p14="http://schemas.microsoft.com/office/powerpoint/2010/main" val="423394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Структура КИМ по химии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770" y="1815153"/>
            <a:ext cx="112184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Задания </a:t>
            </a:r>
            <a:r>
              <a:rPr lang="ru-RU" sz="2400" b="1" i="1" dirty="0">
                <a:solidFill>
                  <a:srgbClr val="A52D36"/>
                </a:solidFill>
              </a:rPr>
              <a:t>высокого уровня сложности </a:t>
            </a:r>
            <a:r>
              <a:rPr lang="ru-RU" sz="2400" dirty="0"/>
              <a:t>с развёрнутым ответом,</a:t>
            </a:r>
            <a:r>
              <a:rPr lang="ru-RU" sz="2400" i="1" dirty="0"/>
              <a:t> </a:t>
            </a:r>
            <a:r>
              <a:rPr lang="ru-RU" sz="2400" dirty="0"/>
              <a:t>в отличие от заданий двух предыду­щих типов, предусматривают комплексную проверку усвоения на углубленном уровне нескольких (двух и более) элементов содержания из различных содер­жательных блоков.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задания, проверяющие усвоение важнейших элементов содержания, таких, например, как «</a:t>
            </a:r>
            <a:r>
              <a:rPr lang="ru-RU" sz="2400" dirty="0" err="1"/>
              <a:t>окислительно</a:t>
            </a:r>
            <a:r>
              <a:rPr lang="ru-RU" sz="2400" dirty="0"/>
              <a:t>-восстановительные реакции», «реакции ионного обмена»;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задания, проверяющие усвоение знаний о взаимосвязи веществ различ­ных классов (на примерах превращений неорганических и органических веществ);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расчётные задачи.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394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160410"/>
            <a:ext cx="10515600" cy="4673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Средний процент выполнения по региону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82907054"/>
              </p:ext>
            </p:extLst>
          </p:nvPr>
        </p:nvGraphicFramePr>
        <p:xfrm>
          <a:off x="95534" y="696036"/>
          <a:ext cx="11900847" cy="596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94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160410"/>
            <a:ext cx="10515600" cy="4673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Анализ результатов выполнения отдельных заданий участниками ЕГЭ по химии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87" y="859809"/>
            <a:ext cx="115846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Наибольший процент работ, в которых выпускники </a:t>
            </a:r>
            <a:r>
              <a:rPr lang="ru-RU" sz="2200" b="1" i="1" dirty="0">
                <a:solidFill>
                  <a:srgbClr val="A52D36"/>
                </a:solidFill>
              </a:rPr>
              <a:t>полностью справились с заданием базового уровня сложности</a:t>
            </a:r>
            <a:r>
              <a:rPr lang="ru-RU" sz="2200" dirty="0"/>
              <a:t>, приходится на задания: 5 – «Классификация неорганических веществ. Номенклатура неорганических веществ» (90,1 %) и 21 – «Реакции </a:t>
            </a:r>
            <a:r>
              <a:rPr lang="ru-RU" sz="2200" dirty="0" err="1"/>
              <a:t>окислительно</a:t>
            </a:r>
            <a:r>
              <a:rPr lang="ru-RU" sz="2200" dirty="0"/>
              <a:t>-восстановительные» (88,4 %).</a:t>
            </a:r>
            <a:endParaRPr lang="ru-RU" sz="22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200" dirty="0"/>
              <a:t>«</a:t>
            </a:r>
            <a:r>
              <a:rPr lang="ru-RU" sz="2200" dirty="0" err="1"/>
              <a:t>Электроотрицательность</a:t>
            </a:r>
            <a:r>
              <a:rPr lang="ru-RU" sz="2200" dirty="0"/>
              <a:t>. Степень окисления и валентность химических элементов» (3 задание – 79,4 %),</a:t>
            </a:r>
            <a:endParaRPr lang="ru-RU" sz="22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200" dirty="0"/>
              <a:t>«Характерные химические свойства оснований и амфотерных</a:t>
            </a:r>
            <a:br>
              <a:rPr lang="ru-RU" sz="2200" dirty="0"/>
            </a:br>
            <a:r>
              <a:rPr lang="ru-RU" sz="2200" dirty="0"/>
              <a:t>гидроксидов. Характерные химические свойства кислот. Характерные химические свойства солей: средних, кислых, </a:t>
            </a:r>
            <a:r>
              <a:rPr lang="ru-RU" sz="2200" dirty="0" err="1"/>
              <a:t>оснóвных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комплексных (на примере </a:t>
            </a:r>
            <a:r>
              <a:rPr lang="ru-RU" sz="2200" dirty="0" err="1"/>
              <a:t>гидроксосоединений</a:t>
            </a:r>
            <a:r>
              <a:rPr lang="ru-RU" sz="2200" dirty="0"/>
              <a:t> алюминия и цинка). Электролитическая диссоциация электролитов в водных растворах. Сильные и слабые электролиты. Реакции ионного обмена» (7 задание – 84,2 %),</a:t>
            </a:r>
            <a:endParaRPr lang="ru-RU" sz="22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200" dirty="0"/>
              <a:t>«Скорость химической реакции, её зависимость от различных факторов» (20 задание – 82,3 %),</a:t>
            </a:r>
            <a:endParaRPr lang="ru-RU" sz="22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200" dirty="0"/>
              <a:t>«Расчеты с использованием понятия «массовая доля вещества в растворе» (27 задание – 70,7 %).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6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150122"/>
            <a:ext cx="11764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A52D36"/>
                </a:solidFill>
              </a:rPr>
              <a:t>Наименее качественно в базовой части курса</a:t>
            </a:r>
            <a:r>
              <a:rPr lang="ru-RU" sz="2400" dirty="0"/>
              <a:t> освоены следующие содержательные элементы:</a:t>
            </a:r>
            <a:endParaRPr lang="ru-RU" sz="2400" b="1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«Строение электронных оболочек атомов элементов первых четырёх периодов: </a:t>
            </a:r>
            <a:r>
              <a:rPr lang="ru-RU" sz="2400" i="1" dirty="0"/>
              <a:t>s</a:t>
            </a:r>
            <a:r>
              <a:rPr lang="ru-RU" sz="2400" dirty="0"/>
              <a:t>-, </a:t>
            </a:r>
            <a:r>
              <a:rPr lang="ru-RU" sz="2400" i="1" dirty="0"/>
              <a:t>p- </a:t>
            </a:r>
            <a:r>
              <a:rPr lang="ru-RU" sz="2400" dirty="0"/>
              <a:t>и </a:t>
            </a:r>
            <a:r>
              <a:rPr lang="ru-RU" sz="2400" i="1" dirty="0"/>
              <a:t>d</a:t>
            </a:r>
            <a:r>
              <a:rPr lang="ru-RU" sz="2400" dirty="0"/>
              <a:t>-элементы. Электронная конфигурация атома. Основное и возбуждённое состояние атомов» (1 задание – 46,7 %),</a:t>
            </a:r>
            <a:endParaRPr lang="ru-RU" sz="2400" b="1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«Характерные химические свойства неорганических веществ: – простых веществ-металлов: щелочных, щелочноземельных, алюминия, переходных металлов (меди, цинка, хрома, железа); – простых веществ-неметаллов: водорода, галогенов, кислорода, серы, азота, фосфора, углерода, кремния; – оксидов: </a:t>
            </a:r>
            <a:r>
              <a:rPr lang="ru-RU" sz="2400" dirty="0" err="1"/>
              <a:t>оснóвных</a:t>
            </a:r>
            <a:r>
              <a:rPr lang="ru-RU" sz="2400" dirty="0"/>
              <a:t>, амфотерных, кислотных; – оснований и амфотерных гидроксидов; – кислот; – солей: средних, кислых, </a:t>
            </a:r>
            <a:r>
              <a:rPr lang="ru-RU" sz="2400" dirty="0" err="1"/>
              <a:t>оснóвных</a:t>
            </a:r>
            <a:r>
              <a:rPr lang="ru-RU" sz="2400" dirty="0"/>
              <a:t>; комплексных (на примере </a:t>
            </a:r>
            <a:r>
              <a:rPr lang="ru-RU" sz="2400" dirty="0" err="1"/>
              <a:t>гидроксосоединений</a:t>
            </a:r>
            <a:r>
              <a:rPr lang="ru-RU" sz="2400" dirty="0"/>
              <a:t> алюминия и цинка)» (9 задание – 44,4 %),                 </a:t>
            </a:r>
            <a:endParaRPr lang="ru-RU" sz="2400" b="1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 «Характерные химические свойства азотсодержащих органических соединений: аминов и аминокислот. Биологически важные вещества: жиры, углеводы (моносахариды, дисахариды, полисахариды), белки»  (15 задание – 35,6 %).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1241947"/>
            <a:ext cx="11409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выполнения задания используйте следующий ряд химических элементов. Ответом в задании является последовательность цифр, под которыми указаны химические элементы в данном ряду.</a:t>
            </a:r>
          </a:p>
          <a:p>
            <a:pPr marL="457200" indent="-457200">
              <a:buAutoNum type="arabicParenR"/>
            </a:pPr>
            <a:r>
              <a:rPr lang="en-US" sz="2400" dirty="0"/>
              <a:t>Ba </a:t>
            </a:r>
            <a:r>
              <a:rPr lang="en-US" sz="2400" u="sng" dirty="0"/>
              <a:t>2) Al </a:t>
            </a:r>
            <a:r>
              <a:rPr lang="en-US" sz="2400" dirty="0"/>
              <a:t>3) N 4</a:t>
            </a:r>
            <a:r>
              <a:rPr lang="en-US" sz="2400" u="sng" dirty="0"/>
              <a:t>) </a:t>
            </a:r>
            <a:r>
              <a:rPr lang="en-US" sz="2400" u="sng" dirty="0" err="1"/>
              <a:t>Cl</a:t>
            </a:r>
            <a:r>
              <a:rPr lang="en-US" sz="2400" u="sng" dirty="0"/>
              <a:t> </a:t>
            </a:r>
            <a:r>
              <a:rPr lang="en-US" sz="2400" dirty="0"/>
              <a:t>5) </a:t>
            </a:r>
            <a:r>
              <a:rPr lang="en-US" sz="2400" dirty="0" err="1"/>
              <a:t>Ca</a:t>
            </a:r>
            <a:endParaRPr lang="ru-RU" sz="2400" dirty="0"/>
          </a:p>
          <a:p>
            <a:r>
              <a:rPr lang="ru-RU" sz="2400" dirty="0"/>
              <a:t>Определите, у атомов каких из указанных в ряду элементов в основном состоянии число неспаренных электронов на внешнем уровне равно 1.</a:t>
            </a:r>
          </a:p>
          <a:p>
            <a:endParaRPr lang="ru-RU" sz="2400" dirty="0"/>
          </a:p>
          <a:p>
            <a:r>
              <a:rPr lang="ru-RU" sz="2400" dirty="0"/>
              <a:t>Для выполнения задания используйте следующий ряд химических элементов. Ответом в задании является последовательность цифр, под которыми указаны химические элементы в данном ряду.</a:t>
            </a:r>
          </a:p>
          <a:p>
            <a:pPr marL="457200" indent="-457200">
              <a:buAutoNum type="arabicParenR"/>
            </a:pPr>
            <a:r>
              <a:rPr lang="en-US" sz="2400" dirty="0"/>
              <a:t>Cr </a:t>
            </a:r>
            <a:r>
              <a:rPr lang="en-US" sz="2400" u="sng" dirty="0"/>
              <a:t>2) O </a:t>
            </a:r>
            <a:r>
              <a:rPr lang="en-US" sz="2400" dirty="0"/>
              <a:t>3) Mg 4</a:t>
            </a:r>
            <a:r>
              <a:rPr lang="en-US" sz="2400" u="sng" dirty="0"/>
              <a:t>) Se </a:t>
            </a:r>
            <a:r>
              <a:rPr lang="en-US" sz="2400" dirty="0"/>
              <a:t>5) C</a:t>
            </a:r>
            <a:endParaRPr lang="ru-RU" sz="2400" dirty="0"/>
          </a:p>
          <a:p>
            <a:r>
              <a:rPr lang="ru-RU" sz="2400" dirty="0"/>
              <a:t>Определите</a:t>
            </a:r>
            <a:r>
              <a:rPr lang="en-US" sz="2400" dirty="0"/>
              <a:t> </a:t>
            </a:r>
            <a:r>
              <a:rPr lang="ru-RU" sz="2400" dirty="0"/>
              <a:t>элементы, атомы которых в основном состоянии имеют сходную конфигурацию внешнего энергетического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5255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1241947"/>
            <a:ext cx="11409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выполнения задания используйте следующий ряд химических элементов. Ответом в задании является последовательность цифр, под которыми указаны химические элементы в данном ряду.</a:t>
            </a:r>
          </a:p>
          <a:p>
            <a:pPr marL="457200" indent="-457200">
              <a:buAutoNum type="arabicParenR"/>
            </a:pPr>
            <a:r>
              <a:rPr lang="en-US" sz="2400" dirty="0" err="1"/>
              <a:t>Cl</a:t>
            </a:r>
            <a:r>
              <a:rPr lang="en-US" sz="2400" dirty="0"/>
              <a:t> </a:t>
            </a:r>
            <a:r>
              <a:rPr lang="en-US" sz="2400" u="sng" dirty="0"/>
              <a:t>2) K </a:t>
            </a:r>
            <a:r>
              <a:rPr lang="en-US" sz="2400" dirty="0"/>
              <a:t>3) Br 4) F </a:t>
            </a:r>
            <a:r>
              <a:rPr lang="en-US" sz="2400" u="sng" dirty="0"/>
              <a:t>5) </a:t>
            </a:r>
            <a:r>
              <a:rPr lang="en-US" sz="2400" u="sng" dirty="0" err="1"/>
              <a:t>Ca</a:t>
            </a:r>
            <a:endParaRPr lang="ru-RU" sz="2400" u="sng" dirty="0"/>
          </a:p>
          <a:p>
            <a:r>
              <a:rPr lang="ru-RU" sz="2400" dirty="0"/>
              <a:t>Определите, у атомов каких из указанных в ряду элементов все валентные электроны расположены на 4</a:t>
            </a:r>
            <a:r>
              <a:rPr lang="en-US" sz="2400" dirty="0"/>
              <a:t>s</a:t>
            </a:r>
            <a:r>
              <a:rPr lang="ru-RU" sz="2400" dirty="0"/>
              <a:t> – энергетическом подуровне.</a:t>
            </a:r>
          </a:p>
          <a:p>
            <a:endParaRPr lang="ru-RU" sz="2400" dirty="0"/>
          </a:p>
          <a:p>
            <a:r>
              <a:rPr lang="ru-RU" sz="2400" dirty="0"/>
              <a:t>Для выполнения задания используйте следующий ряд химических элементов. Ответом в задании является последовательность цифр, под которыми указаны химические элементы в данном ряду.</a:t>
            </a:r>
          </a:p>
          <a:p>
            <a:r>
              <a:rPr lang="en-US" sz="2400" u="sng" dirty="0"/>
              <a:t>1) B</a:t>
            </a:r>
            <a:r>
              <a:rPr lang="en-US" sz="2400" dirty="0"/>
              <a:t> </a:t>
            </a:r>
            <a:r>
              <a:rPr lang="en-US" sz="2400" u="sng" dirty="0"/>
              <a:t>2) Al </a:t>
            </a:r>
            <a:r>
              <a:rPr lang="en-US" sz="2400" dirty="0"/>
              <a:t>3) F 4) Fe 5) N</a:t>
            </a:r>
            <a:endParaRPr lang="ru-RU" sz="2400" dirty="0"/>
          </a:p>
          <a:p>
            <a:r>
              <a:rPr lang="ru-RU" sz="2400" dirty="0"/>
              <a:t>Определите</a:t>
            </a:r>
            <a:r>
              <a:rPr lang="en-US" sz="2400" dirty="0"/>
              <a:t> </a:t>
            </a:r>
            <a:r>
              <a:rPr lang="ru-RU" sz="2400" dirty="0"/>
              <a:t>элементы, атомы которых в возбужденном состоянии имеют конфигурацию внешнего энергетического уровня </a:t>
            </a:r>
            <a:r>
              <a:rPr lang="en-US" sz="2400" b="1" i="1" dirty="0"/>
              <a:t>ns</a:t>
            </a:r>
            <a:r>
              <a:rPr lang="en-US" sz="2400" b="1" baseline="30000" dirty="0"/>
              <a:t>1</a:t>
            </a:r>
            <a:r>
              <a:rPr lang="en-US" sz="2400" b="1" dirty="0"/>
              <a:t> </a:t>
            </a:r>
            <a:r>
              <a:rPr lang="en-US" sz="2400" b="1" i="1" dirty="0"/>
              <a:t>np</a:t>
            </a:r>
            <a:r>
              <a:rPr lang="en-US" sz="2400" b="1" baseline="30000" dirty="0"/>
              <a:t>2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59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1241947"/>
            <a:ext cx="11409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выполнения задания используйте следующий ряд химических элементов. Ответом в задании является последовательность цифр, под которыми указаны химические элементы в данном ряду.</a:t>
            </a:r>
          </a:p>
          <a:p>
            <a:r>
              <a:rPr lang="en-US" sz="2400" dirty="0"/>
              <a:t>1) Na </a:t>
            </a:r>
            <a:r>
              <a:rPr lang="en-US" sz="2400" u="sng" dirty="0"/>
              <a:t>2) </a:t>
            </a:r>
            <a:r>
              <a:rPr lang="en-US" sz="2400" u="sng" dirty="0" err="1"/>
              <a:t>Cl</a:t>
            </a:r>
            <a:r>
              <a:rPr lang="en-US" sz="2400" u="sng" dirty="0"/>
              <a:t> </a:t>
            </a:r>
            <a:r>
              <a:rPr lang="en-US" sz="2400" dirty="0"/>
              <a:t>3) Si 4</a:t>
            </a:r>
            <a:r>
              <a:rPr lang="en-US" sz="2400" u="sng" dirty="0"/>
              <a:t>) </a:t>
            </a:r>
            <a:r>
              <a:rPr lang="en-US" sz="2400" u="sng" dirty="0" err="1"/>
              <a:t>Mn</a:t>
            </a:r>
            <a:r>
              <a:rPr lang="en-US" sz="2400" u="sng" dirty="0"/>
              <a:t> </a:t>
            </a:r>
            <a:r>
              <a:rPr lang="en-US" sz="2400" dirty="0"/>
              <a:t>5) Cr</a:t>
            </a:r>
            <a:endParaRPr lang="ru-RU" sz="2400" dirty="0"/>
          </a:p>
          <a:p>
            <a:r>
              <a:rPr lang="ru-RU" sz="2400" dirty="0"/>
              <a:t>Определите, атомы каких из указанных в ряду элементов содержат одинаковое число валентных электронов.</a:t>
            </a:r>
          </a:p>
          <a:p>
            <a:endParaRPr lang="ru-RU" sz="2400" dirty="0"/>
          </a:p>
          <a:p>
            <a:r>
              <a:rPr lang="ru-RU" sz="2400" dirty="0"/>
              <a:t>Для выполнения задания используйте следующий ряд химических элементов. Ответом в задании является последовательность цифр, под которыми указаны химические элементы в данном ряду.</a:t>
            </a:r>
          </a:p>
          <a:p>
            <a:r>
              <a:rPr lang="ru-RU" sz="2400" u="sng" dirty="0"/>
              <a:t>1) </a:t>
            </a:r>
            <a:r>
              <a:rPr lang="en-US" sz="2400" u="sng" dirty="0"/>
              <a:t>Al </a:t>
            </a:r>
            <a:r>
              <a:rPr lang="ru-RU" sz="2400" u="sng" dirty="0"/>
              <a:t> </a:t>
            </a:r>
            <a:r>
              <a:rPr lang="en-US" sz="2400" dirty="0"/>
              <a:t>2) S </a:t>
            </a:r>
            <a:r>
              <a:rPr lang="en-US" sz="2400" u="sng" dirty="0"/>
              <a:t>3) Cr </a:t>
            </a:r>
            <a:r>
              <a:rPr lang="en-US" sz="2400" dirty="0"/>
              <a:t>4) P 5) Si</a:t>
            </a:r>
            <a:endParaRPr lang="ru-RU" sz="2400" dirty="0"/>
          </a:p>
          <a:p>
            <a:r>
              <a:rPr lang="ru-RU" sz="2400" dirty="0"/>
              <a:t>Определите</a:t>
            </a:r>
            <a:r>
              <a:rPr lang="en-US" sz="2400" dirty="0"/>
              <a:t> </a:t>
            </a:r>
            <a:r>
              <a:rPr lang="ru-RU" sz="2400" dirty="0"/>
              <a:t>элементы, атомы которых в основном состоянии во внешнем слое имеют только один неспаренный электрон.</a:t>
            </a:r>
          </a:p>
        </p:txBody>
      </p:sp>
    </p:spTree>
    <p:extLst>
      <p:ext uri="{BB962C8B-B14F-4D97-AF65-F5344CB8AC3E}">
        <p14:creationId xmlns:p14="http://schemas.microsoft.com/office/powerpoint/2010/main" val="95359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 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1241947"/>
            <a:ext cx="1140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Установите соответствие между исходными веществами и продуктами их взаимодействия: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43677"/>
              </p:ext>
            </p:extLst>
          </p:nvPr>
        </p:nvGraphicFramePr>
        <p:xfrm>
          <a:off x="598985" y="2371046"/>
          <a:ext cx="8128000" cy="332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8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Исходные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Продукты взаимодействия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А)</a:t>
                      </a:r>
                      <a:r>
                        <a:rPr lang="en-US" sz="2400" dirty="0"/>
                        <a:t> K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HPO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и </a:t>
                      </a:r>
                      <a:r>
                        <a:rPr lang="en-US" sz="2400" dirty="0"/>
                        <a:t>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PO</a:t>
                      </a:r>
                      <a:r>
                        <a:rPr lang="en-US" sz="2400" baseline="-25000" dirty="0"/>
                        <a:t>4</a:t>
                      </a:r>
                      <a:endParaRPr lang="ru-RU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1) K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PO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baseline="0" dirty="0"/>
                        <a:t>; </a:t>
                      </a:r>
                      <a:r>
                        <a:rPr lang="en-US" sz="2400" baseline="0" dirty="0" err="1"/>
                        <a:t>HCl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Б)</a:t>
                      </a:r>
                      <a:r>
                        <a:rPr lang="en-US" sz="2400" dirty="0"/>
                        <a:t> P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и</a:t>
                      </a:r>
                      <a:r>
                        <a:rPr lang="en-US" sz="2400" dirty="0"/>
                        <a:t> KOH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2) KH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PO</a:t>
                      </a:r>
                      <a:r>
                        <a:rPr lang="en-US" sz="2400" baseline="-25000" dirty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В)</a:t>
                      </a:r>
                      <a:r>
                        <a:rPr lang="en-US" sz="2400" dirty="0"/>
                        <a:t> K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HPO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и</a:t>
                      </a:r>
                      <a:r>
                        <a:rPr lang="en-US" sz="2400" dirty="0"/>
                        <a:t> KOH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3) 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PO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baseline="0" dirty="0"/>
                        <a:t>; </a:t>
                      </a:r>
                      <a:r>
                        <a:rPr lang="en-US" sz="2400" baseline="0" dirty="0" err="1"/>
                        <a:t>KCl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Г)</a:t>
                      </a:r>
                      <a:r>
                        <a:rPr lang="en-US" sz="2400" dirty="0"/>
                        <a:t> PCl</a:t>
                      </a:r>
                      <a:r>
                        <a:rPr lang="en-US" sz="2400" baseline="-25000" dirty="0"/>
                        <a:t>5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и</a:t>
                      </a:r>
                      <a:r>
                        <a:rPr lang="en-US" sz="2400" dirty="0"/>
                        <a:t> KOH </a:t>
                      </a:r>
                      <a:r>
                        <a:rPr lang="ru-RU" sz="2400" baseline="-25000" dirty="0"/>
                        <a:t>(изб.)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4)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5) KH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PO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6) K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PO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baseline="0" dirty="0"/>
                        <a:t>; </a:t>
                      </a:r>
                      <a:r>
                        <a:rPr lang="en-US" sz="2400" baseline="0" dirty="0" err="1"/>
                        <a:t>KCl</a:t>
                      </a:r>
                      <a:r>
                        <a:rPr lang="en-US" sz="2400" baseline="0" dirty="0"/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66283"/>
              </p:ext>
            </p:extLst>
          </p:nvPr>
        </p:nvGraphicFramePr>
        <p:xfrm>
          <a:off x="9184942" y="5073299"/>
          <a:ext cx="2565780" cy="124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59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82" y="537882"/>
            <a:ext cx="1114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A52D36"/>
                </a:solidFill>
              </a:rPr>
              <a:t>Количество участников ЕГЭ по учебному предмету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81660"/>
              </p:ext>
            </p:extLst>
          </p:nvPr>
        </p:nvGraphicFramePr>
        <p:xfrm>
          <a:off x="537882" y="2338345"/>
          <a:ext cx="11383754" cy="193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1218">
                  <a:extLst>
                    <a:ext uri="{9D8B030D-6E8A-4147-A177-3AD203B41FA5}">
                      <a16:colId xmlns:a16="http://schemas.microsoft.com/office/drawing/2014/main" val="2192000559"/>
                    </a:ext>
                  </a:extLst>
                </a:gridCol>
                <a:gridCol w="1541218">
                  <a:extLst>
                    <a:ext uri="{9D8B030D-6E8A-4147-A177-3AD203B41FA5}">
                      <a16:colId xmlns:a16="http://schemas.microsoft.com/office/drawing/2014/main" val="249933664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Учебный предмет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 целом по России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участников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608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583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11,1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722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2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84" y="283238"/>
            <a:ext cx="10515600" cy="48103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81" y="1146412"/>
            <a:ext cx="11382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Выберите продукты гидролиза этилового эфира 2-аминопропановой кислоты в присутствии соляной кислоты: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34436"/>
              </p:ext>
            </p:extLst>
          </p:nvPr>
        </p:nvGraphicFramePr>
        <p:xfrm>
          <a:off x="1050877" y="2305291"/>
          <a:ext cx="2357597" cy="101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" r:id="rId3" imgW="1419120" imgH="609480" progId="">
                  <p:embed/>
                </p:oleObj>
              </mc:Choice>
              <mc:Fallback>
                <p:oleObj r:id="rId3" imgW="1419120" imgH="609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0877" y="2305291"/>
                        <a:ext cx="2357597" cy="1012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262" y="2305291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62" y="3413035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2)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65030"/>
              </p:ext>
            </p:extLst>
          </p:nvPr>
        </p:nvGraphicFramePr>
        <p:xfrm>
          <a:off x="1184869" y="3520042"/>
          <a:ext cx="1558331" cy="41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" r:id="rId5" imgW="923760" imgH="247320" progId="">
                  <p:embed/>
                </p:oleObj>
              </mc:Choice>
              <mc:Fallback>
                <p:oleObj r:id="rId5" imgW="923760" imgH="247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4869" y="3520042"/>
                        <a:ext cx="1558331" cy="417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2262" y="4271577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3)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762080"/>
              </p:ext>
            </p:extLst>
          </p:nvPr>
        </p:nvGraphicFramePr>
        <p:xfrm>
          <a:off x="1159704" y="4365847"/>
          <a:ext cx="2375066" cy="92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r:id="rId7" imgW="1438200" imgH="561960" progId="">
                  <p:embed/>
                </p:oleObj>
              </mc:Choice>
              <mc:Fallback>
                <p:oleObj r:id="rId7" imgW="1438200" imgH="561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9704" y="4365847"/>
                        <a:ext cx="2375066" cy="928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54889" y="2305291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4)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35666"/>
              </p:ext>
            </p:extLst>
          </p:nvPr>
        </p:nvGraphicFramePr>
        <p:xfrm>
          <a:off x="6373504" y="2404722"/>
          <a:ext cx="1828757" cy="46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" r:id="rId9" imgW="1056960" imgH="266400" progId="">
                  <p:embed/>
                </p:oleObj>
              </mc:Choice>
              <mc:Fallback>
                <p:oleObj r:id="rId9" imgW="1056960" imgH="266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3504" y="2404722"/>
                        <a:ext cx="1828757" cy="461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54889" y="3168469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73503" y="3169561"/>
            <a:ext cx="3050275" cy="1057620"/>
            <a:chOff x="6373503" y="3169561"/>
            <a:chExt cx="3050275" cy="1057620"/>
          </a:xfrm>
        </p:grpSpPr>
        <p:sp>
          <p:nvSpPr>
            <p:cNvPr id="13" name="TextBox 12"/>
            <p:cNvSpPr txBox="1"/>
            <p:nvPr/>
          </p:nvSpPr>
          <p:spPr>
            <a:xfrm>
              <a:off x="6373503" y="3182202"/>
              <a:ext cx="110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</a:t>
              </a:r>
              <a:r>
                <a:rPr lang="en-US" sz="2400" baseline="30000" dirty="0"/>
                <a:t>-</a:t>
              </a:r>
              <a:r>
                <a:rPr lang="en-US" sz="2400" dirty="0"/>
                <a:t>H</a:t>
              </a:r>
              <a:r>
                <a:rPr lang="en-US" sz="2400" baseline="-25000" dirty="0"/>
                <a:t>3</a:t>
              </a:r>
              <a:r>
                <a:rPr lang="en-US" sz="2400" dirty="0"/>
                <a:t>N</a:t>
              </a:r>
              <a:r>
                <a:rPr lang="en-US" sz="2400" baseline="30000" dirty="0"/>
                <a:t>+</a:t>
              </a:r>
              <a:endParaRPr lang="ru-RU" sz="2400" baseline="3000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322022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581330" y="3182201"/>
              <a:ext cx="59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endParaRPr lang="ru-RU" sz="2400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751928" y="3533421"/>
              <a:ext cx="0" cy="3412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567681" y="3765516"/>
              <a:ext cx="689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-25000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086297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18309" y="3169561"/>
              <a:ext cx="110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COOH</a:t>
              </a:r>
              <a:endParaRPr lang="ru-RU" sz="2400" baseline="30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55893" y="4967785"/>
            <a:ext cx="18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Ответ: </a:t>
            </a:r>
            <a:r>
              <a:rPr lang="en-US" sz="2400" b="1" dirty="0"/>
              <a:t>45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518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Задания базового уровня сложности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489" y="1555845"/>
            <a:ext cx="114368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«Правила работы в лаборатории. Лабораторная посуда и оборудование. Правила безопасности при работе с едкими, горючими и токсичными веществами, средствами бытовой химии. Научные методы исследования химических веществ и превращений. Методы разделения смесей и очистки веществ. Понятие о металлургии: общие способы получения металлов. Общие научные принципы химического производства (на примере промышленного получения аммиака, серной кислоты, метанола). Химическое загрязнение окружающей среды и его последствия. Природные источники углеводородов, их переработка. Высокомолекулярные соединения. Реакции полимеризации и поликонденсации. Полимеры. Пластмассы, волокна, каучуки» (26 задание – 46,1 %). </a:t>
            </a:r>
            <a:endParaRPr lang="ru-RU" sz="2400" b="1" dirty="0"/>
          </a:p>
          <a:p>
            <a:r>
              <a:rPr lang="ru-RU" sz="2400" dirty="0"/>
              <a:t>В целом следует отметить, что с заданиями по органической химии выпускники справились хуже, чем с заданиям по общей и неорганической химии, как на базовом, так и на повышенном уровне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400923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55944"/>
            <a:ext cx="10515600" cy="3930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Задание 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649028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Установите соответствие между мономером и, образующимся из него мономером: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170"/>
              </p:ext>
            </p:extLst>
          </p:nvPr>
        </p:nvGraphicFramePr>
        <p:xfrm>
          <a:off x="503450" y="1555384"/>
          <a:ext cx="8490424" cy="294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8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Полимер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А)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СН</a:t>
                      </a:r>
                      <a:r>
                        <a:rPr lang="ru-RU" sz="2400" baseline="-25000" dirty="0"/>
                        <a:t>2</a:t>
                      </a:r>
                      <a:r>
                        <a:rPr lang="ru-RU" sz="2400" dirty="0"/>
                        <a:t> = СН</a:t>
                      </a:r>
                      <a:r>
                        <a:rPr lang="ru-RU" sz="2400" baseline="-25000" dirty="0"/>
                        <a:t>2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1)</a:t>
                      </a:r>
                      <a:endParaRPr lang="ru-RU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Б)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СН</a:t>
                      </a:r>
                      <a:r>
                        <a:rPr lang="ru-RU" sz="2400" baseline="-25000" dirty="0"/>
                        <a:t>3</a:t>
                      </a:r>
                      <a:r>
                        <a:rPr lang="ru-RU" sz="2400" dirty="0"/>
                        <a:t> </a:t>
                      </a:r>
                      <a:r>
                        <a:rPr lang="en-US" sz="2400" dirty="0"/>
                        <a:t>–</a:t>
                      </a:r>
                      <a:r>
                        <a:rPr lang="ru-RU" sz="2400" dirty="0"/>
                        <a:t> СН</a:t>
                      </a:r>
                      <a:r>
                        <a:rPr lang="ru-RU" sz="2400" baseline="-25000" dirty="0"/>
                        <a:t> </a:t>
                      </a:r>
                      <a:r>
                        <a:rPr lang="ru-RU" sz="2400" dirty="0"/>
                        <a:t>= СН</a:t>
                      </a:r>
                      <a:r>
                        <a:rPr lang="ru-RU" sz="2400" baseline="-25000" dirty="0"/>
                        <a:t>2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В)</a:t>
                      </a:r>
                      <a:r>
                        <a:rPr lang="en-US" sz="2400" dirty="0"/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</a:t>
                      </a:r>
                      <a:r>
                        <a:rPr lang="ru-RU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СН</a:t>
                      </a:r>
                      <a:r>
                        <a:rPr lang="ru-RU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 = СН</a:t>
                      </a:r>
                      <a:r>
                        <a:rPr lang="ru-RU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8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91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5)</a:t>
                      </a:r>
                      <a:endParaRPr lang="ru-RU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23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15765" r="34442" b="32556"/>
          <a:stretch/>
        </p:blipFill>
        <p:spPr bwMode="auto">
          <a:xfrm>
            <a:off x="641444" y="423080"/>
            <a:ext cx="9403308" cy="60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98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Задания повышенной сложности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490" y="2415654"/>
            <a:ext cx="11436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 заданиям </a:t>
            </a:r>
            <a:r>
              <a:rPr lang="ru-RU" sz="2400" b="1" dirty="0">
                <a:solidFill>
                  <a:srgbClr val="A52D36"/>
                </a:solidFill>
              </a:rPr>
              <a:t>повышенной сложности</a:t>
            </a:r>
            <a:r>
              <a:rPr lang="ru-RU" sz="2400" dirty="0"/>
              <a:t>, с которыми</a:t>
            </a:r>
            <a:r>
              <a:rPr lang="ru-RU" sz="2400" b="1" dirty="0"/>
              <a:t>  </a:t>
            </a:r>
            <a:r>
              <a:rPr lang="ru-RU" sz="2400" dirty="0"/>
              <a:t>успешно справились участники ЕГЭ, относятся следующие задания:</a:t>
            </a:r>
            <a:endParaRPr lang="ru-RU" sz="2400" b="1" dirty="0"/>
          </a:p>
          <a:p>
            <a:pPr lvl="0"/>
            <a:r>
              <a:rPr lang="ru-RU" sz="2400" dirty="0"/>
              <a:t>«Взаимосвязь углеводородов, кислородсодержащих и</a:t>
            </a:r>
            <a:br>
              <a:rPr lang="ru-RU" sz="2400" dirty="0"/>
            </a:br>
            <a:r>
              <a:rPr lang="ru-RU" sz="2400" dirty="0"/>
              <a:t>азотсодержащих органических соединений» (18 задание – 72,4 %), </a:t>
            </a:r>
            <a:endParaRPr lang="ru-RU" sz="2400" b="1" dirty="0"/>
          </a:p>
          <a:p>
            <a:pPr lvl="0"/>
            <a:r>
              <a:rPr lang="ru-RU" sz="2400" dirty="0"/>
              <a:t>«Электролиз расплавов и растворов (солей, щелочей, кислот)» (22 задание – 79,9 %).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980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Задания повышенной сложности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490" y="1542197"/>
            <a:ext cx="11436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Однако большая часть элементов содержания курса на этом уровне сложности усвоены выпускниками недостаточно. Особенно это относится к следующим элементам содержания:</a:t>
            </a:r>
            <a:endParaRPr lang="ru-RU" sz="2400" b="1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«Характерные химические свойства углеводородов: </a:t>
            </a:r>
            <a:r>
              <a:rPr lang="ru-RU" sz="2400" dirty="0" err="1"/>
              <a:t>алканов</a:t>
            </a:r>
            <a:r>
              <a:rPr lang="ru-RU" sz="2400" dirty="0"/>
              <a:t>, </a:t>
            </a:r>
            <a:r>
              <a:rPr lang="ru-RU" sz="2400" dirty="0" err="1"/>
              <a:t>циклоалканов</a:t>
            </a:r>
            <a:r>
              <a:rPr lang="ru-RU" sz="2400" dirty="0"/>
              <a:t>, </a:t>
            </a:r>
            <a:r>
              <a:rPr lang="ru-RU" sz="2400" dirty="0" err="1"/>
              <a:t>алкенов</a:t>
            </a:r>
            <a:r>
              <a:rPr lang="ru-RU" sz="2400" dirty="0"/>
              <a:t>, диенов, </a:t>
            </a:r>
            <a:r>
              <a:rPr lang="ru-RU" sz="2400" dirty="0" err="1"/>
              <a:t>алкинов</a:t>
            </a:r>
            <a:r>
              <a:rPr lang="ru-RU" sz="2400" dirty="0"/>
              <a:t>, ароматических углеводородов (бензола и толуола). Ионный (правило В.В. Марковникова) и радикальный механизмы реакций в органической химии» (16 задание – 46, 4 %);</a:t>
            </a:r>
            <a:endParaRPr lang="ru-RU" sz="2400" b="1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 «Качественные реакции на неорганические вещества и ионы. Качественные реакции органических соединений» (25 задание – 48,3 %), </a:t>
            </a:r>
          </a:p>
        </p:txBody>
      </p:sp>
    </p:spTree>
    <p:extLst>
      <p:ext uri="{BB962C8B-B14F-4D97-AF65-F5344CB8AC3E}">
        <p14:creationId xmlns:p14="http://schemas.microsoft.com/office/powerpoint/2010/main" val="240092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55944"/>
            <a:ext cx="10515600" cy="3930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Задание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649028"/>
            <a:ext cx="1140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Установите соответствие между исходными веществами и органическим продуктом их взаимодействия: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73047"/>
              </p:ext>
            </p:extLst>
          </p:nvPr>
        </p:nvGraphicFramePr>
        <p:xfrm>
          <a:off x="503450" y="1555384"/>
          <a:ext cx="8490424" cy="491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8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Исходные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Продукты взаимодействия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А)</a:t>
                      </a:r>
                      <a:r>
                        <a:rPr lang="en-US" sz="2400" dirty="0"/>
                        <a:t>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+ Br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1)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– 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 –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</a:t>
                      </a:r>
                      <a:endParaRPr lang="ru-RU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40">
                <a:tc>
                  <a:txBody>
                    <a:bodyPr/>
                    <a:lstStyle/>
                    <a:p>
                      <a:r>
                        <a:rPr lang="ru-RU" sz="2400" dirty="0"/>
                        <a:t>Б)</a:t>
                      </a:r>
                      <a:r>
                        <a:rPr lang="en-US" sz="2400" dirty="0"/>
                        <a:t>        + </a:t>
                      </a:r>
                      <a:r>
                        <a:rPr lang="en-US" sz="2400" dirty="0" err="1"/>
                        <a:t>HBr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2)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– (CH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)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dirty="0"/>
                        <a:t> –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В)</a:t>
                      </a:r>
                      <a:r>
                        <a:rPr lang="en-US" sz="2400" dirty="0"/>
                        <a:t>                                         + </a:t>
                      </a:r>
                      <a:r>
                        <a:rPr lang="en-US" sz="2400" dirty="0" err="1"/>
                        <a:t>NaOH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3)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Г) </a:t>
                      </a:r>
                      <a:endParaRPr lang="ru-RU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5)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6)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– 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 – 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Br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54581"/>
              </p:ext>
            </p:extLst>
          </p:nvPr>
        </p:nvGraphicFramePr>
        <p:xfrm>
          <a:off x="9184942" y="5073299"/>
          <a:ext cx="2565780" cy="124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996287" y="2674947"/>
            <a:ext cx="368489" cy="31389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82641" y="3084393"/>
            <a:ext cx="2593077" cy="825605"/>
            <a:chOff x="6830701" y="3169561"/>
            <a:chExt cx="2593077" cy="934788"/>
          </a:xfrm>
        </p:grpSpPr>
        <p:sp>
          <p:nvSpPr>
            <p:cNvPr id="8" name="TextBox 7"/>
            <p:cNvSpPr txBox="1"/>
            <p:nvPr/>
          </p:nvSpPr>
          <p:spPr>
            <a:xfrm>
              <a:off x="6830701" y="3182202"/>
              <a:ext cx="648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30000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322022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81330" y="3182201"/>
              <a:ext cx="59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endParaRPr lang="ru-RU" sz="2400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751928" y="3533421"/>
              <a:ext cx="0" cy="232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67681" y="3642684"/>
              <a:ext cx="689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-25000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086297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18309" y="3169561"/>
              <a:ext cx="1105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COONa</a:t>
              </a:r>
              <a:endParaRPr lang="ru-RU" sz="2400" baseline="30000" dirty="0"/>
            </a:p>
          </p:txBody>
        </p:sp>
      </p:grpSp>
      <p:sp>
        <p:nvSpPr>
          <p:cNvPr id="16" name="Шестиугольник 15"/>
          <p:cNvSpPr/>
          <p:nvPr/>
        </p:nvSpPr>
        <p:spPr>
          <a:xfrm rot="5400000">
            <a:off x="928047" y="4135254"/>
            <a:ext cx="491321" cy="341194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542203" y="3978488"/>
            <a:ext cx="1392068" cy="375313"/>
            <a:chOff x="1569496" y="5036026"/>
            <a:chExt cx="1392068" cy="375313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1569496" y="5411339"/>
              <a:ext cx="13920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97048" y="5036026"/>
              <a:ext cx="76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Pt</a:t>
              </a:r>
              <a:r>
                <a:rPr lang="en-US" dirty="0"/>
                <a:t>, </a:t>
              </a:r>
              <a:r>
                <a:rPr lang="en-US" dirty="0" err="1"/>
                <a:t>t</a:t>
              </a:r>
              <a:r>
                <a:rPr lang="en-US" dirty="0" err="1">
                  <a:latin typeface="Calibri"/>
                  <a:cs typeface="Calibri"/>
                </a:rPr>
                <a:t>°C</a:t>
              </a:r>
              <a:endParaRPr lang="ru-RU" dirty="0"/>
            </a:p>
          </p:txBody>
        </p:sp>
      </p:grp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8809"/>
              </p:ext>
            </p:extLst>
          </p:nvPr>
        </p:nvGraphicFramePr>
        <p:xfrm>
          <a:off x="5461385" y="3084393"/>
          <a:ext cx="690847" cy="7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r:id="rId3" imgW="580680" imgH="647640" progId="">
                  <p:embed/>
                </p:oleObj>
              </mc:Choice>
              <mc:Fallback>
                <p:oleObj r:id="rId3" imgW="580680" imgH="647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385" y="3084393"/>
                        <a:ext cx="690847" cy="7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5411343" y="3951109"/>
            <a:ext cx="2154071" cy="825605"/>
            <a:chOff x="6830701" y="3169561"/>
            <a:chExt cx="2154071" cy="934788"/>
          </a:xfrm>
        </p:grpSpPr>
        <p:sp>
          <p:nvSpPr>
            <p:cNvPr id="23" name="TextBox 22"/>
            <p:cNvSpPr txBox="1"/>
            <p:nvPr/>
          </p:nvSpPr>
          <p:spPr>
            <a:xfrm>
              <a:off x="6830701" y="3182202"/>
              <a:ext cx="648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30000" dirty="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322022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581330" y="3182201"/>
              <a:ext cx="59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endParaRPr lang="ru-RU" sz="2400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751928" y="3533421"/>
              <a:ext cx="0" cy="232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67681" y="3642684"/>
              <a:ext cx="689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-25000" dirty="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086297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18310" y="3169561"/>
              <a:ext cx="666462" cy="52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-250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34175" y="4847226"/>
            <a:ext cx="2154071" cy="879527"/>
            <a:chOff x="6830701" y="3169561"/>
            <a:chExt cx="2154071" cy="995841"/>
          </a:xfrm>
        </p:grpSpPr>
        <p:sp>
          <p:nvSpPr>
            <p:cNvPr id="31" name="TextBox 30"/>
            <p:cNvSpPr txBox="1"/>
            <p:nvPr/>
          </p:nvSpPr>
          <p:spPr>
            <a:xfrm>
              <a:off x="6830701" y="3182202"/>
              <a:ext cx="648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30000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322022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581330" y="3182201"/>
              <a:ext cx="593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endParaRPr lang="ru-RU" sz="2400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751928" y="3533421"/>
              <a:ext cx="0" cy="232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567681" y="3642684"/>
              <a:ext cx="484495" cy="52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Br</a:t>
              </a:r>
              <a:endParaRPr lang="ru-RU" sz="2400" baseline="-25000" dirty="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8086297" y="3429966"/>
              <a:ext cx="3139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318310" y="3169561"/>
              <a:ext cx="666462" cy="52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</a:t>
              </a:r>
              <a:r>
                <a:rPr lang="en-US" sz="2400" baseline="-25000" dirty="0"/>
                <a:t>3</a:t>
              </a:r>
              <a:endParaRPr lang="ru-RU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25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55944"/>
            <a:ext cx="10515600" cy="3930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Задание </a:t>
            </a:r>
            <a:r>
              <a:rPr lang="en-US" sz="3200" b="1" dirty="0">
                <a:solidFill>
                  <a:srgbClr val="002060"/>
                </a:solidFill>
              </a:rPr>
              <a:t>25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649028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Установите соответствие между реагирующими веществами и признаком реакции: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83246"/>
              </p:ext>
            </p:extLst>
          </p:nvPr>
        </p:nvGraphicFramePr>
        <p:xfrm>
          <a:off x="503450" y="1555384"/>
          <a:ext cx="8490424" cy="331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8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Исходные вещества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Продукты взаимодействия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А)</a:t>
                      </a:r>
                      <a:r>
                        <a:rPr lang="en-US" sz="2400" dirty="0"/>
                        <a:t> C</a:t>
                      </a:r>
                      <a:r>
                        <a:rPr lang="ru-RU" sz="2400" baseline="-25000" dirty="0"/>
                        <a:t>6</a:t>
                      </a:r>
                      <a:r>
                        <a:rPr lang="en-US" sz="2400" dirty="0"/>
                        <a:t>H</a:t>
                      </a:r>
                      <a:r>
                        <a:rPr lang="ru-RU" sz="2400" baseline="-25000" dirty="0"/>
                        <a:t>5</a:t>
                      </a:r>
                      <a:r>
                        <a:rPr lang="en-US" sz="2400" dirty="0"/>
                        <a:t>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и</a:t>
                      </a:r>
                      <a:r>
                        <a:rPr lang="en-US" sz="2400" dirty="0"/>
                        <a:t> KMnO</a:t>
                      </a:r>
                      <a:r>
                        <a:rPr lang="en-US" sz="2400" baseline="-25000" dirty="0"/>
                        <a:t>4 </a:t>
                      </a:r>
                      <a:r>
                        <a:rPr lang="en-US" sz="2400" baseline="0" dirty="0"/>
                        <a:t>(H</a:t>
                      </a:r>
                      <a:r>
                        <a:rPr lang="en-US" sz="2400" baseline="30000" dirty="0"/>
                        <a:t>+</a:t>
                      </a:r>
                      <a:r>
                        <a:rPr lang="en-US" sz="2400" baseline="0" dirty="0"/>
                        <a:t>)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1)</a:t>
                      </a:r>
                      <a:r>
                        <a:rPr lang="ru-RU" sz="2400" dirty="0"/>
                        <a:t> Выделение газа</a:t>
                      </a:r>
                      <a:endParaRPr lang="ru-RU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40">
                <a:tc>
                  <a:txBody>
                    <a:bodyPr/>
                    <a:lstStyle/>
                    <a:p>
                      <a:r>
                        <a:rPr lang="ru-RU" sz="2400" dirty="0"/>
                        <a:t>Б)</a:t>
                      </a:r>
                      <a:r>
                        <a:rPr lang="en-US" sz="2400" dirty="0"/>
                        <a:t>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COOH </a:t>
                      </a:r>
                      <a:r>
                        <a:rPr lang="ru-RU" sz="2400" dirty="0"/>
                        <a:t>и</a:t>
                      </a:r>
                      <a:r>
                        <a:rPr lang="en-US" sz="2400" dirty="0"/>
                        <a:t> Fe(OH)</a:t>
                      </a:r>
                      <a:r>
                        <a:rPr lang="en-US" sz="2400" baseline="-25000" dirty="0"/>
                        <a:t>2</a:t>
                      </a:r>
                      <a:endParaRPr lang="ru-RU" sz="24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2) </a:t>
                      </a:r>
                      <a:r>
                        <a:rPr lang="ru-RU" sz="2400" dirty="0"/>
                        <a:t>Растворение осадка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В)</a:t>
                      </a:r>
                      <a:r>
                        <a:rPr lang="en-US" sz="2400" dirty="0"/>
                        <a:t> 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dirty="0"/>
                        <a:t>COOH </a:t>
                      </a:r>
                      <a:r>
                        <a:rPr lang="ru-RU" sz="2400" dirty="0"/>
                        <a:t>и</a:t>
                      </a:r>
                      <a:r>
                        <a:rPr lang="en-US" sz="2400" dirty="0"/>
                        <a:t> NaHCO</a:t>
                      </a:r>
                      <a:r>
                        <a:rPr lang="en-US" sz="2400" baseline="-25000" dirty="0"/>
                        <a:t>3</a:t>
                      </a:r>
                      <a:endParaRPr lang="ru-RU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3) </a:t>
                      </a:r>
                      <a:r>
                        <a:rPr lang="ru-RU" sz="2400" dirty="0"/>
                        <a:t>Образование красного осадка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8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Г) </a:t>
                      </a:r>
                      <a:r>
                        <a:rPr lang="en-US" sz="2400" dirty="0"/>
                        <a:t>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OH – CH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OH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Cu(OH)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4) </a:t>
                      </a:r>
                      <a:r>
                        <a:rPr lang="ru-RU" sz="2400" dirty="0"/>
                        <a:t>Обесцвечивание раствора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91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5) </a:t>
                      </a:r>
                      <a:r>
                        <a:rPr lang="ru-RU" sz="2400" baseline="0" dirty="0"/>
                        <a:t>Образование ярко-синего раствора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07754"/>
              </p:ext>
            </p:extLst>
          </p:nvPr>
        </p:nvGraphicFramePr>
        <p:xfrm>
          <a:off x="9184942" y="5073299"/>
          <a:ext cx="2565780" cy="124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255944"/>
            <a:ext cx="10515600" cy="3930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Анализ заданий высокого уровня сложности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194" y="1194938"/>
            <a:ext cx="11409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отличие от результатов прошлых лет участники ЕГЭ этого года слабо справились с заданием 30 - «Реакции </a:t>
            </a:r>
            <a:r>
              <a:rPr lang="ru-RU" sz="2400" dirty="0" err="1"/>
              <a:t>окислительно</a:t>
            </a:r>
            <a:r>
              <a:rPr lang="ru-RU" sz="2400" dirty="0"/>
              <a:t>-восстановительные».  Если в 2017 году наибольший процент правильных ответов (53,6 %) пришелся именно на это задание второй части КИМ, то в 2018 году эта цифра составила 33,9 %. Снижение результата связано, по всей видимости, с изменением формата задания.</a:t>
            </a:r>
          </a:p>
          <a:p>
            <a:r>
              <a:rPr lang="ru-RU" sz="2400" dirty="0"/>
              <a:t>Наибольший процент правильных ответов пришелся на задание 31 – «Электролитическая диссоциация электролитов в водных растворах.</a:t>
            </a:r>
            <a:br>
              <a:rPr lang="ru-RU" sz="2400" dirty="0"/>
            </a:br>
            <a:r>
              <a:rPr lang="ru-RU" sz="2400" dirty="0"/>
              <a:t>Сильные и слабые электролиты. Реакции ионного обмена» (66,4 %). Такой вид заданий в 2018 году был введен впервые. Статистика выполнения этого задания показывает, что особые затруднения у школьников вызывает определение способности электролитов распадаться на ионы и, как следствие, ошибки в написании ионных уравнений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177323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49" y="269591"/>
            <a:ext cx="10515600" cy="56292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Задания 30-31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842" y="1310185"/>
            <a:ext cx="108909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выполнения задний 30-31 используйте следующий перечень веществ:</a:t>
            </a:r>
          </a:p>
          <a:p>
            <a:r>
              <a:rPr lang="ru-RU" sz="2400" dirty="0"/>
              <a:t>гидроксид магния, сероводород, нитрат серебра, дихромат натрия, серная кислота. Допустимо использование водных растворов веществ.</a:t>
            </a:r>
          </a:p>
          <a:p>
            <a:r>
              <a:rPr lang="ru-RU" sz="2400" dirty="0"/>
              <a:t>Из предложенного перечня выберите вещества, между которыми возможна </a:t>
            </a:r>
            <a:r>
              <a:rPr lang="ru-RU" sz="2400" dirty="0" err="1"/>
              <a:t>окислительно</a:t>
            </a:r>
            <a:r>
              <a:rPr lang="ru-RU" sz="2400" dirty="0"/>
              <a:t>-восстановительная реакция. Составьте уравнение этой реакции, расставьте коэффициенты, используя метод электронного баланса, укажите окислитель и восстановитель.</a:t>
            </a:r>
          </a:p>
          <a:p>
            <a:r>
              <a:rPr lang="pt-BR" sz="2400" dirty="0"/>
              <a:t>Na</a:t>
            </a:r>
            <a:r>
              <a:rPr lang="pt-BR" sz="2400" baseline="-25000" dirty="0"/>
              <a:t>2</a:t>
            </a:r>
            <a:r>
              <a:rPr lang="pt-BR" sz="2400" dirty="0"/>
              <a:t>Cr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7</a:t>
            </a:r>
            <a:r>
              <a:rPr lang="pt-BR" sz="2400" dirty="0"/>
              <a:t> + 4H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+ 3H</a:t>
            </a:r>
            <a:r>
              <a:rPr lang="pt-BR" sz="2400" baseline="-25000" dirty="0"/>
              <a:t>2</a:t>
            </a:r>
            <a:r>
              <a:rPr lang="pt-BR" sz="2400" dirty="0"/>
              <a:t>S = 3S + Cr</a:t>
            </a:r>
            <a:r>
              <a:rPr lang="pt-BR" sz="2400" baseline="-25000" dirty="0"/>
              <a:t>2</a:t>
            </a:r>
            <a:r>
              <a:rPr lang="pt-BR" sz="2400" dirty="0"/>
              <a:t>(SO</a:t>
            </a:r>
            <a:r>
              <a:rPr lang="pt-BR" sz="2400" baseline="-25000" dirty="0"/>
              <a:t>4</a:t>
            </a:r>
            <a:r>
              <a:rPr lang="pt-BR" sz="2400" dirty="0"/>
              <a:t>)</a:t>
            </a:r>
            <a:r>
              <a:rPr lang="pt-BR" sz="2400" baseline="-25000" dirty="0"/>
              <a:t>3</a:t>
            </a:r>
            <a:r>
              <a:rPr lang="pt-BR" sz="2400" dirty="0"/>
              <a:t> + Na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+ 7H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</a:p>
          <a:p>
            <a:endParaRPr lang="pt-BR" sz="2400" dirty="0"/>
          </a:p>
          <a:p>
            <a:r>
              <a:rPr lang="pt-BR" sz="2400" dirty="0"/>
              <a:t>Mg(OH)</a:t>
            </a:r>
            <a:r>
              <a:rPr lang="pt-BR" sz="2400" baseline="-25000" dirty="0"/>
              <a:t>2</a:t>
            </a:r>
            <a:r>
              <a:rPr lang="pt-BR" sz="2400" dirty="0"/>
              <a:t> + H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 </a:t>
            </a:r>
            <a:r>
              <a:rPr lang="pt-BR" sz="2400" dirty="0"/>
              <a:t>= MgSO</a:t>
            </a:r>
            <a:r>
              <a:rPr lang="pt-BR" sz="2400" baseline="-25000" dirty="0"/>
              <a:t>4 </a:t>
            </a:r>
            <a:r>
              <a:rPr lang="en-US" sz="2400" dirty="0"/>
              <a:t>+ 2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</a:p>
          <a:p>
            <a:r>
              <a:rPr lang="pt-BR" sz="2400" dirty="0"/>
              <a:t>Mg(OH)</a:t>
            </a:r>
            <a:r>
              <a:rPr lang="pt-BR" sz="2400" baseline="-25000" dirty="0"/>
              <a:t>2</a:t>
            </a:r>
            <a:r>
              <a:rPr lang="pt-BR" sz="2400" dirty="0"/>
              <a:t> + 2H</a:t>
            </a:r>
            <a:r>
              <a:rPr lang="pt-BR" sz="2400" baseline="30000" dirty="0"/>
              <a:t>+</a:t>
            </a:r>
            <a:r>
              <a:rPr lang="pt-BR" sz="2400" dirty="0"/>
              <a:t> + SO</a:t>
            </a:r>
            <a:r>
              <a:rPr lang="pt-BR" sz="2400" baseline="-25000" dirty="0"/>
              <a:t>4</a:t>
            </a:r>
            <a:r>
              <a:rPr lang="pt-BR" sz="2400" baseline="30000" dirty="0"/>
              <a:t>2-</a:t>
            </a:r>
            <a:r>
              <a:rPr lang="pt-BR" sz="2400" baseline="-25000" dirty="0"/>
              <a:t> </a:t>
            </a:r>
            <a:r>
              <a:rPr lang="pt-BR" sz="2400" dirty="0"/>
              <a:t>= Mg</a:t>
            </a:r>
            <a:r>
              <a:rPr lang="pt-BR" sz="2400" baseline="30000" dirty="0"/>
              <a:t>2+ </a:t>
            </a:r>
            <a:r>
              <a:rPr lang="pt-BR" sz="2400" dirty="0"/>
              <a:t>+ SO</a:t>
            </a:r>
            <a:r>
              <a:rPr lang="pt-BR" sz="2400" baseline="-25000" dirty="0"/>
              <a:t>4</a:t>
            </a:r>
            <a:r>
              <a:rPr lang="pt-BR" sz="2400" baseline="30000" dirty="0"/>
              <a:t>2-</a:t>
            </a:r>
            <a:r>
              <a:rPr lang="en-US" sz="2400" dirty="0"/>
              <a:t> + 2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endParaRPr lang="pt-BR" sz="2400" baseline="30000" dirty="0"/>
          </a:p>
          <a:p>
            <a:r>
              <a:rPr lang="pt-BR" sz="2400" dirty="0"/>
              <a:t>Mg(OH)</a:t>
            </a:r>
            <a:r>
              <a:rPr lang="pt-BR" sz="2400" baseline="-25000" dirty="0"/>
              <a:t>2</a:t>
            </a:r>
            <a:r>
              <a:rPr lang="pt-BR" sz="2400" dirty="0"/>
              <a:t> + 2H</a:t>
            </a:r>
            <a:r>
              <a:rPr lang="pt-BR" sz="2400" baseline="30000" dirty="0"/>
              <a:t>+</a:t>
            </a:r>
            <a:r>
              <a:rPr lang="pt-BR" sz="2400" dirty="0"/>
              <a:t> = Mg</a:t>
            </a:r>
            <a:r>
              <a:rPr lang="pt-BR" sz="2400" baseline="30000" dirty="0"/>
              <a:t>2+ </a:t>
            </a:r>
            <a:r>
              <a:rPr lang="pt-BR" sz="2400" dirty="0"/>
              <a:t>+ </a:t>
            </a:r>
            <a:r>
              <a:rPr lang="en-US" sz="2400" dirty="0"/>
              <a:t>2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375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Динамика результатов ЕГЭ по химии за 3 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92635"/>
              </p:ext>
            </p:extLst>
          </p:nvPr>
        </p:nvGraphicFramePr>
        <p:xfrm>
          <a:off x="585335" y="1784186"/>
          <a:ext cx="11063325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Химия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Ярославская область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преодолели минимального балла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54,1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54,9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55,9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Получили от 61 до 80 баллов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Получили от 81 до 100 баллов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Получили 100 баллов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686228"/>
            <a:ext cx="1188720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Сравнение полученных результатов с 2017 годом показывает, что доля выпускников, не набравших минимального балла, несколько снизилась в сравнении с предыдущим годом (менее 12 % - 2018 год; более 14 % - 2017 год). Средний балл стал выше на 1 и составил 55,9 в 2018 году, против 54,9 в 2017 году, рост составляет приблизительно 1,8 %. </a:t>
            </a:r>
          </a:p>
          <a:p>
            <a:r>
              <a:rPr lang="ru-RU" sz="2000" dirty="0"/>
              <a:t>Возросла доля участников ЕГЭ, набравших высокий балл от 81 до 100, в 2018 году такие результаты показало около 10 % (точнее 9,8 %) экзаменуемых, что больше, чем в 2017 году (7,2 % от числа сдававших экзамен) и существенно больше, чем в 2016 году (2,8 % от числа сдававших экзамен). </a:t>
            </a:r>
          </a:p>
        </p:txBody>
      </p:sp>
    </p:spTree>
    <p:extLst>
      <p:ext uri="{BB962C8B-B14F-4D97-AF65-F5344CB8AC3E}">
        <p14:creationId xmlns:p14="http://schemas.microsoft.com/office/powerpoint/2010/main" val="4233941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13993" r="15562" b="11568"/>
          <a:stretch/>
        </p:blipFill>
        <p:spPr bwMode="auto">
          <a:xfrm>
            <a:off x="1378424" y="109182"/>
            <a:ext cx="8802806" cy="645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80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3619" r="15666" b="11941"/>
          <a:stretch/>
        </p:blipFill>
        <p:spPr bwMode="auto">
          <a:xfrm>
            <a:off x="1078172" y="300250"/>
            <a:ext cx="8857397" cy="63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493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17351" r="15869" b="15112"/>
          <a:stretch/>
        </p:blipFill>
        <p:spPr bwMode="auto">
          <a:xfrm>
            <a:off x="1050878" y="191069"/>
            <a:ext cx="9935570" cy="64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60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7910" r="15876" b="14179"/>
          <a:stretch/>
        </p:blipFill>
        <p:spPr bwMode="auto">
          <a:xfrm>
            <a:off x="1337479" y="204715"/>
            <a:ext cx="9758150" cy="648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9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19963" r="16052" b="14739"/>
          <a:stretch/>
        </p:blipFill>
        <p:spPr bwMode="auto">
          <a:xfrm>
            <a:off x="1214652" y="300251"/>
            <a:ext cx="9799092" cy="641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3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18843" r="16296" b="6250"/>
          <a:stretch/>
        </p:blipFill>
        <p:spPr bwMode="auto">
          <a:xfrm>
            <a:off x="1555844" y="259306"/>
            <a:ext cx="8598091" cy="650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11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83" y="310534"/>
            <a:ext cx="10515600" cy="76763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Задание 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251" y="1228299"/>
            <a:ext cx="10781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Нитрат калия прокалили. Твердый продукт реакции нагрели с  иодидом аммония, при этом выделился газ,  входящий в состав воздуха, и образовалась соль. Соль обработали раствором, содержащим пероксид водорода и серную кислоту. Образовавшееся простое вещество прореагировало с при нагревании с раствором гидроксида натрия. Напишите уравнения четырех описанных реакций.</a:t>
            </a:r>
          </a:p>
          <a:p>
            <a:pPr marL="457200" indent="-457200">
              <a:buAutoNum type="arabicParenR"/>
            </a:pPr>
            <a:r>
              <a:rPr lang="en-US" sz="2400" dirty="0"/>
              <a:t>2KNO</a:t>
            </a:r>
            <a:r>
              <a:rPr lang="en-US" sz="2400" baseline="-25000" dirty="0"/>
              <a:t>3</a:t>
            </a:r>
            <a:r>
              <a:rPr lang="en-US" sz="2400" dirty="0"/>
              <a:t> = 2KNO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pPr marL="457200" indent="-457200">
              <a:buAutoNum type="arabicParenR"/>
            </a:pPr>
            <a:r>
              <a:rPr lang="en-US" sz="2400" dirty="0"/>
              <a:t>KNO</a:t>
            </a:r>
            <a:r>
              <a:rPr lang="en-US" sz="2400" baseline="-25000" dirty="0"/>
              <a:t>2</a:t>
            </a:r>
            <a:r>
              <a:rPr lang="en-US" sz="2400" dirty="0"/>
              <a:t> + NH</a:t>
            </a:r>
            <a:r>
              <a:rPr lang="en-US" sz="2400" baseline="-25000" dirty="0"/>
              <a:t>4</a:t>
            </a:r>
            <a:r>
              <a:rPr lang="en-US" sz="2400" dirty="0"/>
              <a:t>I = KI + N</a:t>
            </a:r>
            <a:r>
              <a:rPr lang="en-US" sz="2400" baseline="-25000" dirty="0"/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400" dirty="0"/>
              <a:t> + 2H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 marL="457200" indent="-457200">
              <a:buFontTx/>
              <a:buAutoNum type="arabicParenR"/>
            </a:pPr>
            <a:r>
              <a:rPr lang="en-US" sz="2400" dirty="0"/>
              <a:t>2KI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 </a:t>
            </a:r>
            <a:r>
              <a:rPr lang="pt-BR" sz="2400" dirty="0"/>
              <a:t>= K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 </a:t>
            </a:r>
            <a:r>
              <a:rPr lang="pt-BR" sz="2400" dirty="0"/>
              <a:t>+ I</a:t>
            </a:r>
            <a:r>
              <a:rPr lang="pt-BR" sz="2400" baseline="-25000" dirty="0"/>
              <a:t>2</a:t>
            </a:r>
            <a:r>
              <a:rPr lang="pt-BR" sz="2400" dirty="0"/>
              <a:t> + </a:t>
            </a:r>
            <a:r>
              <a:rPr lang="en-US" sz="2400" dirty="0"/>
              <a:t>2H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 marL="457200" indent="-457200">
              <a:buAutoNum type="arabicParenR"/>
            </a:pPr>
            <a:r>
              <a:rPr lang="pt-BR" sz="2400" dirty="0"/>
              <a:t>3I</a:t>
            </a:r>
            <a:r>
              <a:rPr lang="pt-BR" sz="2400" baseline="-25000" dirty="0"/>
              <a:t>2 </a:t>
            </a:r>
            <a:r>
              <a:rPr lang="en-US" sz="2400" dirty="0"/>
              <a:t>+ 6NaOH = 5NaI + NaIO</a:t>
            </a:r>
            <a:r>
              <a:rPr lang="en-US" sz="2400" baseline="-25000" dirty="0"/>
              <a:t>3</a:t>
            </a:r>
            <a:r>
              <a:rPr lang="pt-BR" sz="2400" dirty="0"/>
              <a:t> + </a:t>
            </a:r>
            <a:r>
              <a:rPr lang="en-US" sz="2400" dirty="0"/>
              <a:t>3H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endParaRPr lang="ru-RU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020433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83" y="310534"/>
            <a:ext cx="10515600" cy="76763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Задание </a:t>
            </a:r>
            <a:r>
              <a:rPr lang="en-US" sz="3200" b="1" dirty="0">
                <a:solidFill>
                  <a:srgbClr val="002060"/>
                </a:solidFill>
              </a:rPr>
              <a:t>34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251" y="1228299"/>
            <a:ext cx="10781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проведения электролиза взяли 360 г 15 % раствора хлорида меди </a:t>
            </a:r>
            <a:r>
              <a:rPr lang="en-US" sz="2400" dirty="0"/>
              <a:t>(II)</a:t>
            </a:r>
            <a:r>
              <a:rPr lang="ru-RU" sz="2400" dirty="0"/>
              <a:t>. Когда на аноде выделилось 4,48 л (</a:t>
            </a:r>
            <a:r>
              <a:rPr lang="ru-RU" sz="2400" dirty="0" err="1"/>
              <a:t>н.у</a:t>
            </a:r>
            <a:r>
              <a:rPr lang="ru-RU" sz="2400" dirty="0"/>
              <a:t>.) газа, процесс остановили. Из полученного раствора отобрали порцию 66,6 г. Вычислите массу 10 % раствора гидроксида натрия, необходимого для полного осаждения ионов меди из отобранной порции раствора.</a:t>
            </a:r>
          </a:p>
          <a:p>
            <a:pPr marL="457200" indent="-457200">
              <a:buAutoNum type="arabicParenR"/>
            </a:pPr>
            <a:r>
              <a:rPr lang="en-US" sz="2400" dirty="0"/>
              <a:t>CuCl</a:t>
            </a:r>
            <a:r>
              <a:rPr lang="en-US" sz="2400" baseline="-25000" dirty="0"/>
              <a:t>2</a:t>
            </a:r>
            <a:r>
              <a:rPr lang="en-US" sz="2400" dirty="0"/>
              <a:t> = Cu + Cl</a:t>
            </a:r>
            <a:r>
              <a:rPr lang="en-US" sz="2400" baseline="-25000" dirty="0"/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ru-RU" sz="2400" dirty="0">
                <a:cs typeface="Times New Roman" pitchFamily="18" charset="0"/>
              </a:rPr>
              <a:t>электролиз)</a:t>
            </a:r>
            <a:endParaRPr lang="en-US" sz="2400" dirty="0">
              <a:cs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en-US" sz="2400" dirty="0"/>
              <a:t>CuCl</a:t>
            </a:r>
            <a:r>
              <a:rPr lang="en-US" sz="2400" baseline="-25000" dirty="0"/>
              <a:t>2</a:t>
            </a:r>
            <a:r>
              <a:rPr lang="en-US" sz="2400" dirty="0"/>
              <a:t> + 2NaOH = Cu(OH)</a:t>
            </a:r>
            <a:r>
              <a:rPr lang="en-US" sz="2400" baseline="-25000" dirty="0"/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sz="2400" dirty="0"/>
              <a:t> + 2NaCl</a:t>
            </a:r>
          </a:p>
          <a:p>
            <a:r>
              <a:rPr lang="ru-RU" sz="2400" dirty="0"/>
              <a:t>Найдем исходное количество вещества хлорида меди</a:t>
            </a:r>
            <a:r>
              <a:rPr lang="en-US" sz="2400" dirty="0"/>
              <a:t> (II)</a:t>
            </a:r>
            <a:r>
              <a:rPr lang="ru-RU" sz="2400" dirty="0"/>
              <a:t>.</a:t>
            </a:r>
          </a:p>
          <a:p>
            <a:r>
              <a:rPr lang="en-US" sz="2400" dirty="0"/>
              <a:t>n(CuCl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en-US" sz="2400" dirty="0"/>
              <a:t>= 360 ∙ 0,15/135 = 0,4</a:t>
            </a:r>
            <a:r>
              <a:rPr lang="ru-RU" sz="2400" dirty="0"/>
              <a:t> моль</a:t>
            </a:r>
          </a:p>
          <a:p>
            <a:r>
              <a:rPr lang="en-US" sz="2400" dirty="0"/>
              <a:t>n(Cl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en-US" sz="2400" dirty="0"/>
              <a:t>=</a:t>
            </a:r>
            <a:r>
              <a:rPr lang="ru-RU" sz="2400" dirty="0"/>
              <a:t> 4,48 / 22,4 = 0,2 моль</a:t>
            </a:r>
          </a:p>
          <a:p>
            <a:r>
              <a:rPr lang="en-US" sz="2400" dirty="0"/>
              <a:t>n(Cl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en-US" sz="2400" dirty="0"/>
              <a:t>= n(Cu)</a:t>
            </a:r>
            <a:r>
              <a:rPr lang="ru-RU" sz="2400" dirty="0"/>
              <a:t> </a:t>
            </a:r>
            <a:r>
              <a:rPr lang="en-US" sz="2400" dirty="0"/>
              <a:t>= n(CuCl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baseline="-25000" dirty="0"/>
              <a:t>разложившийся</a:t>
            </a:r>
            <a:r>
              <a:rPr lang="ru-RU" sz="2400" dirty="0"/>
              <a:t>= 0,2 моль</a:t>
            </a:r>
          </a:p>
          <a:p>
            <a:r>
              <a:rPr lang="en-US" sz="2400" dirty="0"/>
              <a:t>m</a:t>
            </a:r>
            <a:r>
              <a:rPr lang="ru-RU" sz="2400" dirty="0"/>
              <a:t>(</a:t>
            </a:r>
            <a:r>
              <a:rPr lang="en-US" sz="2400" dirty="0"/>
              <a:t>Cu</a:t>
            </a:r>
            <a:r>
              <a:rPr lang="ru-RU" sz="2400" dirty="0"/>
              <a:t>) = 0,2 </a:t>
            </a:r>
            <a:r>
              <a:rPr lang="en-US" sz="2400" dirty="0"/>
              <a:t>∙</a:t>
            </a:r>
            <a:r>
              <a:rPr lang="ru-RU" sz="2400" dirty="0"/>
              <a:t> 64 = 12,8 г</a:t>
            </a:r>
          </a:p>
          <a:p>
            <a:r>
              <a:rPr lang="en-US" sz="2400" dirty="0"/>
              <a:t>m</a:t>
            </a:r>
            <a:r>
              <a:rPr lang="ru-RU" sz="2400" dirty="0"/>
              <a:t>(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ru-RU" sz="2400" dirty="0"/>
              <a:t>) = 0,2 </a:t>
            </a:r>
            <a:r>
              <a:rPr lang="en-US" sz="2400" dirty="0"/>
              <a:t>∙</a:t>
            </a:r>
            <a:r>
              <a:rPr lang="ru-RU" sz="2400" dirty="0"/>
              <a:t> 71 = 14,2 г</a:t>
            </a:r>
          </a:p>
          <a:p>
            <a:r>
              <a:rPr lang="en-US" sz="2400" dirty="0"/>
              <a:t>m</a:t>
            </a:r>
            <a:r>
              <a:rPr lang="ru-RU" sz="2400" dirty="0"/>
              <a:t>(оставшегося р-</a:t>
            </a:r>
            <a:r>
              <a:rPr lang="ru-RU" sz="2400" dirty="0" err="1"/>
              <a:t>ра</a:t>
            </a:r>
            <a:r>
              <a:rPr lang="ru-RU" sz="2400" dirty="0"/>
              <a:t>) = 360 – 12,8 – 14,2 = 333 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822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797" y="723331"/>
            <a:ext cx="11041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ru-RU" sz="2400" dirty="0"/>
              <a:t>(</a:t>
            </a:r>
            <a:r>
              <a:rPr lang="en-US" sz="2400" dirty="0"/>
              <a:t>CuCl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dirty="0"/>
              <a:t>оставшегося в растворе </a:t>
            </a:r>
            <a:r>
              <a:rPr lang="en-US" sz="2400" dirty="0"/>
              <a:t>= </a:t>
            </a:r>
            <a:r>
              <a:rPr lang="ru-RU" sz="2400" dirty="0"/>
              <a:t>0,2 </a:t>
            </a:r>
            <a:r>
              <a:rPr lang="en-US" sz="2400" dirty="0"/>
              <a:t>∙</a:t>
            </a:r>
            <a:r>
              <a:rPr lang="ru-RU" sz="2400" dirty="0"/>
              <a:t> 135 = 27 г</a:t>
            </a:r>
          </a:p>
          <a:p>
            <a:r>
              <a:rPr lang="ru-RU" sz="2400" dirty="0"/>
              <a:t>333 – 27</a:t>
            </a:r>
          </a:p>
          <a:p>
            <a:r>
              <a:rPr lang="ru-RU" sz="2400" dirty="0"/>
              <a:t>66,6 – </a:t>
            </a:r>
            <a:r>
              <a:rPr lang="ru-RU" sz="2400" i="1" dirty="0"/>
              <a:t>х</a:t>
            </a:r>
          </a:p>
          <a:p>
            <a:r>
              <a:rPr lang="ru-RU" sz="2400" i="1" dirty="0"/>
              <a:t>Х</a:t>
            </a:r>
            <a:r>
              <a:rPr lang="ru-RU" sz="2400" dirty="0"/>
              <a:t> = 27 </a:t>
            </a:r>
            <a:r>
              <a:rPr lang="en-US" sz="2400" dirty="0"/>
              <a:t>∙</a:t>
            </a:r>
            <a:r>
              <a:rPr lang="ru-RU" sz="2400" dirty="0"/>
              <a:t> 66,6/333 = 5,4 г хлорида меди в пробе</a:t>
            </a:r>
          </a:p>
          <a:p>
            <a:r>
              <a:rPr lang="en-US" sz="2400" dirty="0"/>
              <a:t>n(CuCl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dirty="0"/>
              <a:t>в пробе </a:t>
            </a:r>
            <a:r>
              <a:rPr lang="en-US" sz="2400" dirty="0"/>
              <a:t>=</a:t>
            </a:r>
            <a:r>
              <a:rPr lang="ru-RU" sz="2400" dirty="0"/>
              <a:t> 5,4/135 = 0,04 моль</a:t>
            </a:r>
          </a:p>
          <a:p>
            <a:r>
              <a:rPr lang="en-US" sz="2400" dirty="0"/>
              <a:t>n(</a:t>
            </a:r>
            <a:r>
              <a:rPr lang="en-US" sz="2400" dirty="0" err="1"/>
              <a:t>NaOH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en-US" sz="2400" dirty="0"/>
              <a:t>= 2n(CuCl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ru-RU" sz="2400" dirty="0"/>
              <a:t> </a:t>
            </a:r>
            <a:r>
              <a:rPr lang="en-US" sz="2400" dirty="0"/>
              <a:t>= 0</a:t>
            </a:r>
            <a:r>
              <a:rPr lang="ru-RU" sz="2400" dirty="0"/>
              <a:t>,</a:t>
            </a:r>
            <a:r>
              <a:rPr lang="en-US" sz="2400" dirty="0"/>
              <a:t>08</a:t>
            </a:r>
            <a:r>
              <a:rPr lang="ru-RU" sz="2400" dirty="0"/>
              <a:t> моль (по уравнению 2)</a:t>
            </a:r>
          </a:p>
          <a:p>
            <a:r>
              <a:rPr lang="en-US" sz="2400" dirty="0"/>
              <a:t>m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 = 0,</a:t>
            </a:r>
            <a:r>
              <a:rPr lang="en-US" sz="2400" dirty="0"/>
              <a:t>0</a:t>
            </a:r>
            <a:r>
              <a:rPr lang="ru-RU" sz="2400" dirty="0"/>
              <a:t>8 </a:t>
            </a:r>
            <a:r>
              <a:rPr lang="en-US" sz="2400" dirty="0"/>
              <a:t>∙ 40 = </a:t>
            </a:r>
            <a:r>
              <a:rPr lang="ru-RU" sz="2400" dirty="0"/>
              <a:t>3,2 г</a:t>
            </a:r>
          </a:p>
          <a:p>
            <a:r>
              <a:rPr lang="en-US" sz="2400" dirty="0"/>
              <a:t>m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)р-</a:t>
            </a:r>
            <a:r>
              <a:rPr lang="ru-RU" sz="2400" dirty="0" err="1"/>
              <a:t>ра</a:t>
            </a:r>
            <a:r>
              <a:rPr lang="ru-RU" sz="2400" dirty="0"/>
              <a:t> = 3,2/0,1 = </a:t>
            </a:r>
            <a:r>
              <a:rPr lang="ru-RU" sz="2400" b="1" dirty="0"/>
              <a:t>32 г</a:t>
            </a:r>
          </a:p>
        </p:txBody>
      </p:sp>
    </p:spTree>
    <p:extLst>
      <p:ext uri="{BB962C8B-B14F-4D97-AF65-F5344CB8AC3E}">
        <p14:creationId xmlns:p14="http://schemas.microsoft.com/office/powerpoint/2010/main" val="416822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899" y="232012"/>
            <a:ext cx="117234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solidFill>
                  <a:srgbClr val="002060"/>
                </a:solidFill>
              </a:rPr>
              <a:t>Для проведения электролиза (на инертных электродах) взяли 640 г 15 % раствора сульфата меди (</a:t>
            </a:r>
            <a:r>
              <a:rPr lang="en-US" sz="2200" i="1" dirty="0">
                <a:solidFill>
                  <a:srgbClr val="002060"/>
                </a:solidFill>
              </a:rPr>
              <a:t>II</a:t>
            </a:r>
            <a:r>
              <a:rPr lang="ru-RU" sz="2200" i="1" dirty="0">
                <a:solidFill>
                  <a:srgbClr val="002060"/>
                </a:solidFill>
              </a:rPr>
              <a:t>). После того, как масса раствора уменьшилась на 32 г, процесс остановили. К образовавшемуся раствору добавили 400 г 20 % раствора гидроксида натрия. Определите массовую долю щелочи в полученном растворе.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i="1" dirty="0">
                <a:solidFill>
                  <a:srgbClr val="002060"/>
                </a:solidFill>
              </a:rPr>
              <a:t>В ответе запишите уравнения реакций, которые указаны в условии задачи, приведите все необходимые вычисления (указывайте единицы измерения искомых физических величин).</a:t>
            </a:r>
          </a:p>
          <a:p>
            <a:endParaRPr lang="ru-RU" sz="2200" i="1" dirty="0">
              <a:solidFill>
                <a:srgbClr val="002060"/>
              </a:solidFill>
            </a:endParaRPr>
          </a:p>
          <a:p>
            <a:r>
              <a:rPr lang="ru-RU" sz="2200" dirty="0"/>
              <a:t>1. Решение задач такого типа всегда начинается с написания уравнений реакций, т.к. все дальнейшие расчеты ведутся по уравнению. Поскольку в данной задаче предполагается несколько химических реакций, то можно записывать их уравнения не сразу все, а по ходу решения, следуя его логике.</a:t>
            </a:r>
          </a:p>
          <a:p>
            <a:r>
              <a:rPr lang="ru-RU" sz="2200" dirty="0"/>
              <a:t>Для многих учащихся трудности начались с написания уравнения реакции электролиза в молекулярной форме. Это связано с тем, что во все предшествующие годы сдачи ЕГЭ по химии от выпускника практически не требовалось писать уравнения реакций такого типа. Достаточно было помнить правила, что образуется на катоде, а что - на аноде в процессе электролиза растворов солей и других соединений в зависимости от их состава. В результате немалая доля учащихся сделала ошибку уже в первом уравнении реакции, задав тем самым неверную логику всего дальнейшего хода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22138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Сравнение результатов ЯО со средними показателями по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0108"/>
              </p:ext>
            </p:extLst>
          </p:nvPr>
        </p:nvGraphicFramePr>
        <p:xfrm>
          <a:off x="564337" y="2211510"/>
          <a:ext cx="11063325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078">
                  <a:extLst>
                    <a:ext uri="{9D8B030D-6E8A-4147-A177-3AD203B41FA5}">
                      <a16:colId xmlns:a16="http://schemas.microsoft.com/office/drawing/2014/main" val="202687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002060"/>
                          </a:solidFill>
                        </a:rPr>
                        <a:t>Ярославская область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преодолели минимального балла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15,9 %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11,9 %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55,9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Получили 100 баллов</a:t>
                      </a:r>
                      <a:endParaRPr lang="ru-RU" sz="2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0,75 %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0,42 %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540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51" y="382138"/>
            <a:ext cx="11491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Некоторые из выпускников, написавшие правильно первое уравнение, допустили логическую ошибку в своих рассуждениях, что также повлекло за собой неверное решение.</a:t>
            </a:r>
          </a:p>
          <a:p>
            <a:r>
              <a:rPr lang="en-US" sz="2400" dirty="0"/>
              <a:t>2CuSO</a:t>
            </a:r>
            <a:r>
              <a:rPr lang="en-US" sz="2400" baseline="-25000" dirty="0"/>
              <a:t>4</a:t>
            </a:r>
            <a:r>
              <a:rPr lang="en-US" sz="2400" dirty="0"/>
              <a:t> + 2H</a:t>
            </a:r>
            <a:r>
              <a:rPr lang="en-US" sz="2400" baseline="-25000" dirty="0"/>
              <a:t>2</a:t>
            </a:r>
            <a:r>
              <a:rPr lang="en-US" sz="2400" dirty="0"/>
              <a:t>O = 2Cu↓ + 2H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↑</a:t>
            </a:r>
            <a:endParaRPr lang="ru-RU" sz="2400" dirty="0"/>
          </a:p>
          <a:p>
            <a:r>
              <a:rPr lang="ru-RU" sz="2400" dirty="0"/>
              <a:t>Рассматривая причины уменьшения массы раствора, многие учащиеся решили, что это произошло исключительно за счет разложения соли и уменьшения её массовой доли в растворе. Однако из уравнения реакции следует, что уменьшение массы произошло отчасти из-за разложения соли (выделилась медь, как простое вещество, металл), а отчасти вследствие разложения воды (выделение кислорода). </a:t>
            </a:r>
          </a:p>
          <a:p>
            <a:r>
              <a:rPr lang="ru-RU" sz="2400" dirty="0"/>
              <a:t>Поэтому наиболее рациональный способ определения количества вещества меди и кислорода (за счет выделения которых уменьшилась масса раствора) – это составление уравнения с одним неизвестным: пусть в результате реакции образовалось </a:t>
            </a:r>
            <a:r>
              <a:rPr lang="ru-RU" sz="2400" i="1" dirty="0"/>
              <a:t>х</a:t>
            </a:r>
            <a:r>
              <a:rPr lang="ru-RU" sz="2400" dirty="0"/>
              <a:t> моль кислорода, тогда масса выделившегося газа составит 32 </a:t>
            </a:r>
            <a:r>
              <a:rPr lang="ru-RU" sz="2400" i="1" dirty="0"/>
              <a:t>х</a:t>
            </a:r>
            <a:r>
              <a:rPr lang="ru-RU" sz="2400" dirty="0"/>
              <a:t> г, соответственно меди выделилось 2</a:t>
            </a:r>
            <a:r>
              <a:rPr lang="ru-RU" sz="2400" i="1" dirty="0"/>
              <a:t>х </a:t>
            </a:r>
            <a:r>
              <a:rPr lang="ru-RU" sz="2400" dirty="0"/>
              <a:t>моль, что составляет 128 </a:t>
            </a:r>
            <a:r>
              <a:rPr lang="ru-RU" sz="2400" i="1" dirty="0"/>
              <a:t>х</a:t>
            </a:r>
            <a:r>
              <a:rPr lang="ru-RU" sz="2400" dirty="0"/>
              <a:t> г.</a:t>
            </a:r>
          </a:p>
          <a:p>
            <a:r>
              <a:rPr lang="ru-RU" sz="2400" dirty="0"/>
              <a:t>Получаем уравнение: 32 </a:t>
            </a:r>
            <a:r>
              <a:rPr lang="ru-RU" sz="2400" i="1" dirty="0"/>
              <a:t>х </a:t>
            </a:r>
            <a:r>
              <a:rPr lang="ru-RU" sz="2400" dirty="0"/>
              <a:t>+ 128 </a:t>
            </a:r>
            <a:r>
              <a:rPr lang="ru-RU" sz="2400" i="1" dirty="0"/>
              <a:t>х </a:t>
            </a:r>
            <a:r>
              <a:rPr lang="ru-RU" sz="2400" dirty="0"/>
              <a:t>= 32, отсюда </a:t>
            </a:r>
            <a:r>
              <a:rPr lang="ru-RU" sz="2400" i="1" dirty="0"/>
              <a:t>х</a:t>
            </a:r>
            <a:r>
              <a:rPr lang="ru-RU" sz="2400" dirty="0"/>
              <a:t> = 0,2 моль.</a:t>
            </a:r>
          </a:p>
        </p:txBody>
      </p:sp>
    </p:spTree>
    <p:extLst>
      <p:ext uri="{BB962C8B-B14F-4D97-AF65-F5344CB8AC3E}">
        <p14:creationId xmlns:p14="http://schemas.microsoft.com/office/powerpoint/2010/main" val="1416774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51" y="928048"/>
            <a:ext cx="11491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 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CuSO</a:t>
            </a:r>
            <a:r>
              <a:rPr lang="ru-RU" sz="2400" baseline="-25000" dirty="0"/>
              <a:t>4</a:t>
            </a:r>
            <a:r>
              <a:rPr lang="ru-RU" sz="2400" dirty="0"/>
              <a:t>)</a:t>
            </a:r>
            <a:r>
              <a:rPr lang="ru-RU" sz="2400" baseline="-25000" dirty="0"/>
              <a:t>разложившегося</a:t>
            </a:r>
            <a:r>
              <a:rPr lang="ru-RU" sz="2400" dirty="0"/>
              <a:t> = 2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/>
              <a:t>O</a:t>
            </a:r>
            <a:r>
              <a:rPr lang="ru-RU" sz="2400" baseline="-25000" dirty="0"/>
              <a:t>2</a:t>
            </a:r>
            <a:r>
              <a:rPr lang="ru-RU" sz="2400" dirty="0"/>
              <a:t>) = 0,4 моль. Исходное количество вещества сульфата меди (</a:t>
            </a:r>
            <a:r>
              <a:rPr lang="en-US" sz="2400" dirty="0"/>
              <a:t>II</a:t>
            </a:r>
            <a:r>
              <a:rPr lang="ru-RU" sz="2400" dirty="0"/>
              <a:t>) несложно рассчитать, исходя из данных в условии задачи:</a:t>
            </a:r>
          </a:p>
          <a:p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CuSO</a:t>
            </a:r>
            <a:r>
              <a:rPr lang="ru-RU" sz="2400" baseline="-25000" dirty="0"/>
              <a:t>4</a:t>
            </a:r>
            <a:r>
              <a:rPr lang="ru-RU" sz="2400" dirty="0"/>
              <a:t>)</a:t>
            </a:r>
            <a:r>
              <a:rPr lang="ru-RU" sz="2400" baseline="-25000" dirty="0"/>
              <a:t>исходное</a:t>
            </a:r>
            <a:r>
              <a:rPr lang="ru-RU" sz="2400" dirty="0"/>
              <a:t> = 640 ∙ 0,15 / 160 = 0,6 моль</a:t>
            </a:r>
          </a:p>
          <a:p>
            <a:r>
              <a:rPr lang="ru-RU" sz="2400" dirty="0"/>
              <a:t>Таким образом, в растворе остается 0,6 – 0,4 = 0,2 моль сульфата меди (</a:t>
            </a:r>
            <a:r>
              <a:rPr lang="en-US" sz="2400" dirty="0"/>
              <a:t>II</a:t>
            </a:r>
            <a:r>
              <a:rPr lang="ru-RU" sz="2400" dirty="0"/>
              <a:t>).</a:t>
            </a:r>
          </a:p>
          <a:p>
            <a:r>
              <a:rPr lang="ru-RU" sz="2400" dirty="0"/>
              <a:t>4. Далее учащиеся должны учесть, что с гидроксидом натрия будет взаимодействовать серная кислота, образовавшаяся в результате электролиза и неразложившийся сульфат меди (</a:t>
            </a:r>
            <a:r>
              <a:rPr lang="en-US" sz="2400" dirty="0"/>
              <a:t>II</a:t>
            </a:r>
            <a:r>
              <a:rPr lang="ru-RU" sz="2400" dirty="0"/>
              <a:t>). Трудность представлял именно анализ всей смеси в целом, образовавшейся после электролиза сульфата меди (</a:t>
            </a:r>
            <a:r>
              <a:rPr lang="en-US" sz="2400" dirty="0"/>
              <a:t>II</a:t>
            </a:r>
            <a:r>
              <a:rPr lang="ru-RU" sz="2400" dirty="0"/>
              <a:t>), проведенного не полностью. В ответах учащихся часто отсутствовало одно из двух уравнений:</a:t>
            </a:r>
          </a:p>
          <a:p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</a:t>
            </a:r>
            <a:r>
              <a:rPr lang="ru-RU" sz="2400" dirty="0"/>
              <a:t> + 2</a:t>
            </a:r>
            <a:r>
              <a:rPr lang="en-US" sz="2400" dirty="0" err="1"/>
              <a:t>NaOH</a:t>
            </a:r>
            <a:r>
              <a:rPr lang="ru-RU" sz="2400" dirty="0"/>
              <a:t> = </a:t>
            </a:r>
            <a:r>
              <a:rPr lang="en-US" sz="2400" dirty="0"/>
              <a:t>Na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</a:t>
            </a:r>
            <a:r>
              <a:rPr lang="ru-RU" sz="2400" dirty="0"/>
              <a:t> + 2 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O</a:t>
            </a:r>
            <a:endParaRPr lang="ru-RU" sz="2400" dirty="0"/>
          </a:p>
          <a:p>
            <a:r>
              <a:rPr lang="en-US" sz="2400" dirty="0" err="1"/>
              <a:t>CuSO</a:t>
            </a:r>
            <a:r>
              <a:rPr lang="ru-RU" sz="2400" baseline="-25000" dirty="0"/>
              <a:t>4 </a:t>
            </a:r>
            <a:r>
              <a:rPr lang="ru-RU" sz="2400" dirty="0"/>
              <a:t>+ 2</a:t>
            </a:r>
            <a:r>
              <a:rPr lang="en-US" sz="2400" dirty="0" err="1"/>
              <a:t>NaOH</a:t>
            </a:r>
            <a:r>
              <a:rPr lang="ru-RU" sz="2400" dirty="0"/>
              <a:t> = </a:t>
            </a:r>
            <a:r>
              <a:rPr lang="en-US" sz="2400" dirty="0"/>
              <a:t>Cu</a:t>
            </a:r>
            <a:r>
              <a:rPr lang="ru-RU" sz="2400" dirty="0"/>
              <a:t>(</a:t>
            </a:r>
            <a:r>
              <a:rPr lang="en-US" sz="2400" dirty="0"/>
              <a:t>OH</a:t>
            </a:r>
            <a:r>
              <a:rPr lang="ru-RU" sz="2400" dirty="0"/>
              <a:t>)</a:t>
            </a:r>
            <a:r>
              <a:rPr lang="ru-RU" sz="2400" baseline="-25000" dirty="0"/>
              <a:t>2</a:t>
            </a:r>
            <a:r>
              <a:rPr lang="ru-RU" sz="2400" dirty="0"/>
              <a:t>↓ + </a:t>
            </a:r>
            <a:r>
              <a:rPr lang="en-US" sz="2400" dirty="0"/>
              <a:t>Na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</a:t>
            </a:r>
          </a:p>
          <a:p>
            <a:r>
              <a:rPr lang="ru-RU" sz="2400" dirty="0"/>
              <a:t>Количество вещества серной кислоты 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</a:t>
            </a:r>
            <a:r>
              <a:rPr lang="ru-RU" sz="2400" dirty="0"/>
              <a:t>)</a:t>
            </a:r>
            <a:r>
              <a:rPr lang="ru-RU" sz="2400" b="1" dirty="0"/>
              <a:t> = 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CuSO</a:t>
            </a:r>
            <a:r>
              <a:rPr lang="ru-RU" sz="2400" baseline="-25000" dirty="0"/>
              <a:t>4</a:t>
            </a:r>
            <a:r>
              <a:rPr lang="ru-RU" sz="2400" dirty="0"/>
              <a:t>)</a:t>
            </a:r>
            <a:r>
              <a:rPr lang="ru-RU" sz="2400" baseline="-25000" dirty="0"/>
              <a:t>разложившегося</a:t>
            </a:r>
            <a:r>
              <a:rPr lang="ru-RU" sz="2400" b="1" dirty="0"/>
              <a:t> = </a:t>
            </a:r>
            <a:r>
              <a:rPr lang="ru-RU" sz="2400" dirty="0"/>
              <a:t>0,4 моль.</a:t>
            </a:r>
          </a:p>
        </p:txBody>
      </p:sp>
    </p:spTree>
    <p:extLst>
      <p:ext uri="{BB962C8B-B14F-4D97-AF65-F5344CB8AC3E}">
        <p14:creationId xmlns:p14="http://schemas.microsoft.com/office/powerpoint/2010/main" val="129356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51" y="382138"/>
            <a:ext cx="114914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5. Исходное количество вещества гидроксида натрия можно вычислить, исходя из условия задачи: 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aseline="-25000" dirty="0"/>
              <a:t>исходное</a:t>
            </a:r>
            <a:r>
              <a:rPr lang="ru-RU" sz="2400" dirty="0"/>
              <a:t> = 400 ∙ 0,2 / 40 = 2 моль.</a:t>
            </a:r>
            <a:endParaRPr lang="ru-RU" sz="2400" b="1" dirty="0"/>
          </a:p>
          <a:p>
            <a:r>
              <a:rPr lang="ru-RU" sz="2400" dirty="0"/>
              <a:t>Количество вещества гидроксида натрия, вступившее в реакцию с серной кислотой:</a:t>
            </a:r>
            <a:endParaRPr lang="ru-RU" sz="2400" b="1" dirty="0"/>
          </a:p>
          <a:p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="1" dirty="0"/>
              <a:t> = </a:t>
            </a:r>
            <a:r>
              <a:rPr lang="ru-RU" sz="2400" dirty="0"/>
              <a:t>2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/>
              <a:t>H</a:t>
            </a:r>
            <a:r>
              <a:rPr lang="ru-RU" sz="2400" baseline="-25000" dirty="0"/>
              <a:t>2</a:t>
            </a:r>
            <a:r>
              <a:rPr lang="en-US" sz="2400" dirty="0"/>
              <a:t>SO</a:t>
            </a:r>
            <a:r>
              <a:rPr lang="ru-RU" sz="2400" baseline="-25000" dirty="0"/>
              <a:t>4</a:t>
            </a:r>
            <a:r>
              <a:rPr lang="ru-RU" sz="2400" dirty="0"/>
              <a:t>) = 2 ∙ 0,4 = 0,8 моль</a:t>
            </a:r>
            <a:endParaRPr lang="ru-RU" sz="2400" b="1" dirty="0"/>
          </a:p>
          <a:p>
            <a:r>
              <a:rPr lang="ru-RU" sz="2400" dirty="0"/>
              <a:t>Количество вещества гидроксида натрия, вступившее в реакцию с сульфатом меди (</a:t>
            </a:r>
            <a:r>
              <a:rPr lang="en-US" sz="2400" dirty="0"/>
              <a:t>II</a:t>
            </a:r>
            <a:r>
              <a:rPr lang="ru-RU" sz="2400" dirty="0"/>
              <a:t>), оставшимся в растворе после завершения электролиза:</a:t>
            </a:r>
            <a:endParaRPr lang="ru-RU" sz="2400" b="1" dirty="0"/>
          </a:p>
          <a:p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="1" dirty="0"/>
              <a:t> = </a:t>
            </a:r>
            <a:r>
              <a:rPr lang="ru-RU" sz="2400" dirty="0"/>
              <a:t>2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CuSO</a:t>
            </a:r>
            <a:r>
              <a:rPr lang="ru-RU" sz="2400" baseline="-25000" dirty="0"/>
              <a:t>4</a:t>
            </a:r>
            <a:r>
              <a:rPr lang="ru-RU" sz="2400" dirty="0"/>
              <a:t>)</a:t>
            </a:r>
            <a:r>
              <a:rPr lang="ru-RU" sz="2400" baseline="-25000" dirty="0"/>
              <a:t>оставшийся</a:t>
            </a:r>
            <a:r>
              <a:rPr lang="ru-RU" sz="2400" dirty="0"/>
              <a:t> = 2 ∙ 0,2 = 0,4 моль</a:t>
            </a:r>
            <a:endParaRPr lang="ru-RU" sz="2400" b="1" dirty="0"/>
          </a:p>
          <a:p>
            <a:r>
              <a:rPr lang="ru-RU" sz="2400" dirty="0"/>
              <a:t>Осталось в растворе </a:t>
            </a:r>
            <a:r>
              <a:rPr lang="en-US" sz="2400" dirty="0"/>
              <a:t>n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aseline="-25000" dirty="0"/>
              <a:t>оставшийся</a:t>
            </a:r>
            <a:r>
              <a:rPr lang="ru-RU" sz="2400" b="1" dirty="0"/>
              <a:t> = </a:t>
            </a:r>
            <a:r>
              <a:rPr lang="ru-RU" sz="2400" dirty="0"/>
              <a:t>2 – 0,8 – 0,4 = 0,8 моль</a:t>
            </a:r>
            <a:endParaRPr lang="ru-RU" sz="2400" b="1" dirty="0"/>
          </a:p>
          <a:p>
            <a:r>
              <a:rPr lang="en-US" sz="2400" dirty="0"/>
              <a:t>m</a:t>
            </a:r>
            <a:r>
              <a:rPr lang="ru-RU" sz="2400" dirty="0"/>
              <a:t>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aseline="-25000" dirty="0"/>
              <a:t>оставшийся</a:t>
            </a:r>
            <a:r>
              <a:rPr lang="ru-RU" sz="2400" b="1" dirty="0"/>
              <a:t> </a:t>
            </a:r>
            <a:r>
              <a:rPr lang="ru-RU" sz="2400" dirty="0"/>
              <a:t>= 0,8 ∙ 40 = 32 г</a:t>
            </a:r>
            <a:endParaRPr lang="ru-RU" sz="2400" b="1" dirty="0"/>
          </a:p>
          <a:p>
            <a:r>
              <a:rPr lang="ru-RU" sz="2400" dirty="0"/>
              <a:t>6. Традиционно, для учащихся представляет некоторое затруднение вычисление массы раствора после протекания всех реакций. Это связано с необходимостью учесть все компоненты, которые были добавлены в раствор, а также массы выпавших осадков и выделившихся газов, которые покинули раствор, тем самым уменьшив его массу. </a:t>
            </a:r>
            <a:endParaRPr lang="ru-RU" sz="2400" b="1" dirty="0"/>
          </a:p>
          <a:p>
            <a:r>
              <a:rPr lang="en-US" sz="2400" dirty="0"/>
              <a:t>m </a:t>
            </a:r>
            <a:r>
              <a:rPr lang="ru-RU" sz="2400" baseline="-25000" dirty="0"/>
              <a:t>конечного раствора</a:t>
            </a:r>
            <a:r>
              <a:rPr lang="ru-RU" sz="2400" b="1" dirty="0"/>
              <a:t> </a:t>
            </a:r>
            <a:r>
              <a:rPr lang="ru-RU" sz="2400" dirty="0"/>
              <a:t>= </a:t>
            </a:r>
            <a:r>
              <a:rPr lang="en-US" sz="2400" dirty="0"/>
              <a:t>m </a:t>
            </a:r>
            <a:r>
              <a:rPr lang="ru-RU" sz="2400" baseline="-25000" dirty="0"/>
              <a:t>исходного раствора</a:t>
            </a:r>
            <a:r>
              <a:rPr lang="ru-RU" sz="2400" dirty="0"/>
              <a:t> - </a:t>
            </a:r>
            <a:r>
              <a:rPr lang="en-US" sz="2400" dirty="0"/>
              <a:t>m</a:t>
            </a:r>
            <a:r>
              <a:rPr lang="ru-RU" sz="2400" dirty="0"/>
              <a:t> (</a:t>
            </a:r>
            <a:r>
              <a:rPr lang="en-US" sz="2400" dirty="0"/>
              <a:t>Cu</a:t>
            </a:r>
            <a:r>
              <a:rPr lang="ru-RU" sz="2400" dirty="0"/>
              <a:t> + О</a:t>
            </a:r>
            <a:r>
              <a:rPr lang="ru-RU" sz="2400" baseline="-25000" dirty="0"/>
              <a:t>2</a:t>
            </a:r>
            <a:r>
              <a:rPr lang="ru-RU" sz="2400" dirty="0"/>
              <a:t>)</a:t>
            </a:r>
            <a:r>
              <a:rPr lang="ru-RU" sz="2400" b="1" dirty="0"/>
              <a:t> - </a:t>
            </a:r>
            <a:r>
              <a:rPr lang="en-US" sz="2400" dirty="0"/>
              <a:t>m</a:t>
            </a:r>
            <a:r>
              <a:rPr lang="en-US" sz="2400" b="1" dirty="0"/>
              <a:t> </a:t>
            </a:r>
            <a:r>
              <a:rPr lang="ru-RU" sz="2400" dirty="0"/>
              <a:t>(</a:t>
            </a:r>
            <a:r>
              <a:rPr lang="en-US" sz="2400" dirty="0"/>
              <a:t>Cu</a:t>
            </a:r>
            <a:r>
              <a:rPr lang="ru-RU" sz="2400" dirty="0"/>
              <a:t>(</a:t>
            </a:r>
            <a:r>
              <a:rPr lang="en-US" sz="2400" dirty="0"/>
              <a:t>OH</a:t>
            </a:r>
            <a:r>
              <a:rPr lang="ru-RU" sz="2400" dirty="0"/>
              <a:t>)</a:t>
            </a:r>
            <a:r>
              <a:rPr lang="ru-RU" sz="2400" baseline="-25000" dirty="0"/>
              <a:t>2</a:t>
            </a:r>
            <a:r>
              <a:rPr lang="ru-RU" sz="2400" dirty="0"/>
              <a:t>) + </a:t>
            </a:r>
            <a:r>
              <a:rPr lang="en-US" sz="2400" dirty="0"/>
              <a:t>m</a:t>
            </a:r>
            <a:r>
              <a:rPr lang="ru-RU" sz="2400" dirty="0"/>
              <a:t> 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aseline="-25000" dirty="0"/>
              <a:t>раствор</a:t>
            </a:r>
            <a:r>
              <a:rPr lang="ru-RU" sz="2400" b="1" dirty="0"/>
              <a:t> </a:t>
            </a:r>
            <a:r>
              <a:rPr lang="ru-RU" sz="2400" dirty="0"/>
              <a:t>= 988,4 г</a:t>
            </a:r>
            <a:endParaRPr lang="ru-RU" sz="2400" b="1" dirty="0"/>
          </a:p>
          <a:p>
            <a:r>
              <a:rPr lang="ru-RU" sz="2400" dirty="0"/>
              <a:t>Искомая массовая доля гидроксида натрия в образовавшемся растворе составляет: ω(</a:t>
            </a:r>
            <a:r>
              <a:rPr lang="en-US" sz="2400" dirty="0" err="1"/>
              <a:t>NaOH</a:t>
            </a:r>
            <a:r>
              <a:rPr lang="ru-RU" sz="2400" dirty="0"/>
              <a:t>)</a:t>
            </a:r>
            <a:r>
              <a:rPr lang="ru-RU" sz="2400" b="1" dirty="0"/>
              <a:t> </a:t>
            </a:r>
            <a:r>
              <a:rPr lang="ru-RU" sz="2400" dirty="0"/>
              <a:t>= 32 ∙ 100 / 988,4 = 3,24 %.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93561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Задание 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433" y="1392072"/>
            <a:ext cx="11532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Справляемость</a:t>
            </a:r>
            <a:r>
              <a:rPr lang="ru-RU" sz="2400" dirty="0"/>
              <a:t> с этим заданием составила 25,6 %. Причем, почти половина учащихся сумели определить молекулярную формулу органического соединения. Однако составить структурную формулу и написать уравнение реакции они не смогли.  В 2018 году полностью решили эту задачу 12,5 % выпускников. В задачах этого года необходимо было установить структурную формулу соли вторичного амина и написать схему реакции получения её из первичного амина путем </a:t>
            </a:r>
            <a:r>
              <a:rPr lang="ru-RU" sz="2400" dirty="0" err="1"/>
              <a:t>алкилирования</a:t>
            </a:r>
            <a:r>
              <a:rPr lang="ru-RU" sz="2400" dirty="0"/>
              <a:t> соответствующим галогенопроизводным. Затруднение вызвала как сама схема реакции </a:t>
            </a:r>
            <a:r>
              <a:rPr lang="ru-RU" sz="2400" dirty="0" err="1"/>
              <a:t>алкилирования</a:t>
            </a:r>
            <a:r>
              <a:rPr lang="ru-RU" sz="2400" dirty="0"/>
              <a:t> амина, так и тот факт, что продукт реакции представлял собой именно соль, т.е. необходимо было учесть основные свойства амина, его способность реагировать с </a:t>
            </a:r>
            <a:r>
              <a:rPr lang="ru-RU" sz="2400" dirty="0" err="1"/>
              <a:t>хлороводородом</a:t>
            </a:r>
            <a:r>
              <a:rPr lang="ru-RU" sz="2400" dirty="0"/>
              <a:t>, образующимся в результате реакции.</a:t>
            </a:r>
          </a:p>
        </p:txBody>
      </p:sp>
    </p:spTree>
    <p:extLst>
      <p:ext uri="{BB962C8B-B14F-4D97-AF65-F5344CB8AC3E}">
        <p14:creationId xmlns:p14="http://schemas.microsoft.com/office/powerpoint/2010/main" val="325522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5A6D2-FA45-4838-B977-296430D441A3}"/>
              </a:ext>
            </a:extLst>
          </p:cNvPr>
          <p:cNvSpPr txBox="1"/>
          <p:nvPr/>
        </p:nvSpPr>
        <p:spPr>
          <a:xfrm>
            <a:off x="437322" y="649357"/>
            <a:ext cx="114233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Органическое вещество содержит 12,79 % азота; 43,84 % углерода и 32,42 % хлора по массе. Это вещество получают взаимодействием первичного амина с </a:t>
            </a:r>
            <a:r>
              <a:rPr lang="ru-RU" sz="2400" dirty="0" err="1"/>
              <a:t>хлорэтаном</a:t>
            </a:r>
            <a:r>
              <a:rPr lang="ru-RU" sz="2400" dirty="0"/>
              <a:t>. </a:t>
            </a:r>
          </a:p>
          <a:p>
            <a:r>
              <a:rPr lang="ru-RU" sz="2400" dirty="0"/>
              <a:t>На основании данных условия задачи:</a:t>
            </a:r>
          </a:p>
          <a:p>
            <a:r>
              <a:rPr lang="ru-RU" sz="2400" dirty="0"/>
              <a:t>1) произведите вычисления, необходимые для нахождения формулы исходного органического вещества; установите его молекулярную формулу;</a:t>
            </a:r>
          </a:p>
          <a:p>
            <a:r>
              <a:rPr lang="ru-RU" sz="2400" dirty="0"/>
              <a:t>2) составьте структурную формулу этого вещества, которая отражает порядок связей атомов в молекуле;</a:t>
            </a:r>
          </a:p>
          <a:p>
            <a:r>
              <a:rPr lang="ru-RU" sz="2400" dirty="0"/>
              <a:t>3) напишите уравнение реакции получения этого вещества из первичного амина и </a:t>
            </a:r>
            <a:r>
              <a:rPr lang="ru-RU" sz="2400" dirty="0" err="1"/>
              <a:t>хлорэтана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81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17C2B0-C33E-4134-A79F-10F254A89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4961" r="13928" b="30361"/>
          <a:stretch/>
        </p:blipFill>
        <p:spPr>
          <a:xfrm>
            <a:off x="167567" y="740229"/>
            <a:ext cx="11856866" cy="52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5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Типичные затруднения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54" y="1583142"/>
            <a:ext cx="10890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Значительные затруднения вызывают у выпускников задания на </a:t>
            </a:r>
            <a:r>
              <a:rPr lang="ru-RU" sz="2400" b="1" i="1" dirty="0">
                <a:solidFill>
                  <a:srgbClr val="A52D36"/>
                </a:solidFill>
              </a:rPr>
              <a:t>установление генетической связи между классами неорганических или органических веществ</a:t>
            </a:r>
            <a:r>
              <a:rPr lang="ru-RU" sz="2400" dirty="0"/>
              <a:t>. В связи с этим, при подготовке к ЕГЭ по химии необходимо использовать уровневую систему заданий на установление генетической связи между классами неорганических и органических веществ, включающую цепочки превращений, мысленный эксперимент, преобразование заданной цепочки превращений в текст, описывающий соответствующий эксперимент с признаками протекающих реакций, практические задания и экспериментальные задачи на распознавание и синтез веществ. Следует помнить, что успешное выполнение заданий на мысленный эксперимент требует опоры на эксперимент реальный, причем, как демонстрационный, выполняемый учителем, так и ученический, проводимый школьником собственноручно.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88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Типичные затруднения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54" y="1583142"/>
            <a:ext cx="108909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Ввиду того, что выпускники школ систематически показывают низкие результаты при выполнении заданий на </a:t>
            </a:r>
            <a:r>
              <a:rPr lang="ru-RU" sz="2400" b="1" i="1" dirty="0">
                <a:solidFill>
                  <a:srgbClr val="A52D36"/>
                </a:solidFill>
              </a:rPr>
              <a:t>качественные реакции неорганических и органических веществ</a:t>
            </a:r>
            <a:r>
              <a:rPr lang="ru-RU" sz="2400" dirty="0"/>
              <a:t>, в период подготовки к экзамену необходимо выделить время на выполнение практических и лабораторных работ по освоению таких реакций, применению качественных реакций для анализа различных объектов в природе и в быту.</a:t>
            </a:r>
          </a:p>
          <a:p>
            <a:r>
              <a:rPr lang="ru-RU" sz="2400" dirty="0"/>
              <a:t>3. Традиционно наибольшие затруднения учащихся вызывает </a:t>
            </a:r>
            <a:r>
              <a:rPr lang="ru-RU" sz="2400" b="1" i="1" dirty="0">
                <a:solidFill>
                  <a:srgbClr val="A52D36"/>
                </a:solidFill>
              </a:rPr>
              <a:t>решение комбинированной расчетной задачи.</a:t>
            </a:r>
            <a:r>
              <a:rPr lang="ru-RU" sz="2400" dirty="0"/>
              <a:t> Перспективным направлением решения этой проблемы является совершенствование методики решения количественных задач по химии на основе установления </a:t>
            </a:r>
            <a:r>
              <a:rPr lang="ru-RU" sz="2400" dirty="0" err="1"/>
              <a:t>межпредметных</a:t>
            </a:r>
            <a:r>
              <a:rPr lang="ru-RU" sz="2400" dirty="0"/>
              <a:t> связей с физикой и математикой.</a:t>
            </a:r>
          </a:p>
        </p:txBody>
      </p:sp>
    </p:spTree>
    <p:extLst>
      <p:ext uri="{BB962C8B-B14F-4D97-AF65-F5344CB8AC3E}">
        <p14:creationId xmlns:p14="http://schemas.microsoft.com/office/powerpoint/2010/main" val="3622611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Типичные затруднения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54" y="1583142"/>
            <a:ext cx="10890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4. Анализ результатов ЕГЭ по химии за последние 10 лет показывает, что задания по органической химии, доля которых в </a:t>
            </a:r>
            <a:r>
              <a:rPr lang="ru-RU" sz="2400" dirty="0" err="1"/>
              <a:t>КИМах</a:t>
            </a:r>
            <a:r>
              <a:rPr lang="ru-RU" sz="2400" dirty="0"/>
              <a:t> по предмету неуклонно возрастает, выпускники выполняют менее успешно, чем задания по общей и неорганической химии. Связано это, по всей видимости, с тем, что органическая химия в большей степени построена на умении мыслить, а не на запоминании фактов, в сравнении с другими разделами школьного курса. Центральный вопрос здесь – распределение электронной плотности и взаимное влияние атомов в молекуле. Органических веществ Человечество знает на сегодняшний день миллионы, запомнить их строение, физические и химические свойства невозможно. </a:t>
            </a:r>
          </a:p>
        </p:txBody>
      </p:sp>
    </p:spTree>
    <p:extLst>
      <p:ext uri="{BB962C8B-B14F-4D97-AF65-F5344CB8AC3E}">
        <p14:creationId xmlns:p14="http://schemas.microsoft.com/office/powerpoint/2010/main" val="3622611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45910"/>
            <a:ext cx="114914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Современному выпускнику, сдающему ЕГЭ по химии, необходимо опираться на методологическую традицию, заложенную нашим выдающимся соотечественником А.М. Бутлеровым ещё в </a:t>
            </a:r>
            <a:r>
              <a:rPr lang="en-US" sz="2400" dirty="0"/>
              <a:t>XIX</a:t>
            </a:r>
            <a:r>
              <a:rPr lang="ru-RU" sz="2400" dirty="0"/>
              <a:t> веке. А именно, необходимо научиться анализировать строение органических молекул (порядок расположения атомов), оценивать взаимное влияние атомов и функциональных групп, сравнивать соединения разных классов и выводить некоторые физические и химические свойства, опираясь на причинно-следственные связи. </a:t>
            </a:r>
          </a:p>
          <a:p>
            <a:r>
              <a:rPr lang="ru-RU" sz="2400" dirty="0"/>
              <a:t>Еще одной возможной причиной более низкого уровня подготовки по органической химии является меньшее количество часов, отводимое на изучение этого раздела науки по сравнению с общей и неорганической химией. Следовательно, требуется изыскание дополнительных возможностей для углубленного изучения органической химии, через организацию элективных и факультативных курсов, расширяющих и углубляющих теоретическую и экспериментальную базу этого раздела. </a:t>
            </a:r>
          </a:p>
        </p:txBody>
      </p:sp>
    </p:spTree>
    <p:extLst>
      <p:ext uri="{BB962C8B-B14F-4D97-AF65-F5344CB8AC3E}">
        <p14:creationId xmlns:p14="http://schemas.microsoft.com/office/powerpoint/2010/main" val="26884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9240C-3C31-4B1C-91C0-E4A89D3B6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343" y="236992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Изменения в ЕГЭ по химии 2018 года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26647A-CEEB-46FB-B519-7938809DB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1" y="2577647"/>
            <a:ext cx="9144000" cy="1655762"/>
          </a:xfrm>
        </p:spPr>
        <p:txBody>
          <a:bodyPr/>
          <a:lstStyle/>
          <a:p>
            <a:r>
              <a:rPr lang="ru-RU" b="1" dirty="0">
                <a:solidFill>
                  <a:srgbClr val="A52D36"/>
                </a:solidFill>
              </a:rPr>
              <a:t>В сравнении с 2017 годом</a:t>
            </a:r>
          </a:p>
        </p:txBody>
      </p:sp>
      <p:pic>
        <p:nvPicPr>
          <p:cNvPr id="4098" name="Picture 2" descr="http://monateka.com/images/2167391.jpg">
            <a:extLst>
              <a:ext uri="{FF2B5EF4-FFF2-40B4-BE49-F238E27FC236}">
                <a16:creationId xmlns:a16="http://schemas.microsoft.com/office/drawing/2014/main" id="{549DE77D-E90B-4184-B2D0-DCE01D94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70" y="3309256"/>
            <a:ext cx="5330730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13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Типичные затруднения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376" y="1064527"/>
            <a:ext cx="10890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5. В заключение следует ещё раз подчеркнуть, что в основе всех вышеизложенных затруднений лежит одна и та же причина – недостаточно развитое умение выпускников мыслить логически и рассуждать. Используя современную терминологию, речь идет о познавательных универсальных учебных действиях, в частности, </a:t>
            </a:r>
            <a:r>
              <a:rPr lang="ru-RU" sz="2400" dirty="0" err="1"/>
              <a:t>общеучебных</a:t>
            </a:r>
            <a:r>
              <a:rPr lang="ru-RU" sz="2400" dirty="0"/>
              <a:t> и логических УУД. Следует помнить, что химия на протяжении всей многовековой истории своего развития была и остается наукой экспериментальной, и то количество фактического материала, которое ею накоплено, воистину необъятно. В связи с этим делать акцент при подготовке к экзамену на запоминание нецелесообразно. Выпускник, сдающий ЕГЭ по химии, должен уметь рассуждать, опираясь на логические интеллектуальные действия (анализ, сравнение, синтез, обобщение и т.п.), внимательно работать с текстом задания, корректно излагать свои выводы. Через изменение акцентов в подготовке учащихся к ГИА осуществляется один из путей плавного перехода на новый стандарт (ФГОС) по замыслу ФИПИ.</a:t>
            </a:r>
          </a:p>
        </p:txBody>
      </p:sp>
    </p:spTree>
    <p:extLst>
      <p:ext uri="{BB962C8B-B14F-4D97-AF65-F5344CB8AC3E}">
        <p14:creationId xmlns:p14="http://schemas.microsoft.com/office/powerpoint/2010/main" val="3622611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A52D36"/>
                </a:solidFill>
              </a:rPr>
              <a:t>Благодарю за внимание</a:t>
            </a:r>
            <a:r>
              <a:rPr lang="en-US" sz="5400" b="1" dirty="0">
                <a:solidFill>
                  <a:srgbClr val="A52D36"/>
                </a:solidFill>
              </a:rPr>
              <a:t>!</a:t>
            </a:r>
            <a:endParaRPr lang="ru-RU" sz="5400" b="1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5224" y="1153666"/>
            <a:ext cx="6164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Александрова Елена Викторовна</a:t>
            </a:r>
          </a:p>
          <a:p>
            <a:r>
              <a:rPr lang="ru-RU" sz="2000" dirty="0"/>
              <a:t>Ст. преподаватель кафедры ЕМД ИРО г. Ярославль</a:t>
            </a:r>
          </a:p>
          <a:p>
            <a:r>
              <a:rPr lang="ru-RU" sz="2000" dirty="0"/>
              <a:t>Доцент кафедры химии, теории и методики преподавания химии</a:t>
            </a:r>
          </a:p>
          <a:p>
            <a:r>
              <a:rPr lang="en-US" sz="2000" dirty="0">
                <a:hlinkClick r:id="rId13"/>
              </a:rPr>
              <a:t>eva.yar@mail.ru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52D36"/>
                </a:solidFill>
              </a:rPr>
              <a:t>Образование без границ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8011" y="236878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AC30A-9D7C-493F-B719-7514B4417029}"/>
              </a:ext>
            </a:extLst>
          </p:cNvPr>
          <p:cNvSpPr txBox="1"/>
          <p:nvPr/>
        </p:nvSpPr>
        <p:spPr>
          <a:xfrm>
            <a:off x="841829" y="478971"/>
            <a:ext cx="11190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задание 9, ориентированное на проверку усвоения элемента содержания «Характерные химические свойства неорганических веществ» и представленное в формате на установление соответствия между реагирующими веществами и продуктами реакции между этими веществами, усложнено и переведено на повышенный уровень сложности, оценивалось максимально 2 баллами;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задание 21 базового уровня сложности, ориентированное на проверку усвоения элемента содержания «Реакции окислительно-восстановительные» и представленное в формате на установление соответствия между элементами двух множеств, оценивалось 1 баллом;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задание 26 базового уровня сложности, ориентированное на проверку усвоения содержательных линий «Экспериментальные основы химии» и «Общие представления о промышленных способах получения важнейших веществ» и представленное в формате на установление соответствия между элементами двух множеств, оценивалось 1 баллом; </a:t>
            </a:r>
          </a:p>
        </p:txBody>
      </p:sp>
    </p:spTree>
    <p:extLst>
      <p:ext uri="{BB962C8B-B14F-4D97-AF65-F5344CB8AC3E}">
        <p14:creationId xmlns:p14="http://schemas.microsoft.com/office/powerpoint/2010/main" val="315127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6BEE2-4E37-487B-8852-3C136366241C}"/>
              </a:ext>
            </a:extLst>
          </p:cNvPr>
          <p:cNvSpPr txBox="1"/>
          <p:nvPr/>
        </p:nvSpPr>
        <p:spPr>
          <a:xfrm>
            <a:off x="410817" y="583096"/>
            <a:ext cx="11396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Кроме того, в 2018 г. было увеличено количество заданий части 2 (с 5 до 6 заданий), что привело к увеличению общего количества заданий экзаменационной работы с 34 (в 2017 г.) до 35. Это достигнуто посредством введения заданий с единым контекстом. В частности, в данном формате представлены задания 30 и 31, которые ориентированы на проверку усвоения важных элементов содержания: «Реакции окислительно-восстановительные» и «Реакции ионного обмена».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задание 30 высокого уровня сложности с развернутым ответом, ориентированное на проверку усвоения элемента содержания «Реакции окислительно-восстановительные», будет оцениваться максимально 2 баллами;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задание 31 высокого уровня сложности с развернутым ответом, ориентированное на проверку усвоения элемента содержания «Реакции ионного обмена», будет оцениваться максимально 2 баллами.</a:t>
            </a:r>
          </a:p>
        </p:txBody>
      </p:sp>
    </p:spTree>
    <p:extLst>
      <p:ext uri="{BB962C8B-B14F-4D97-AF65-F5344CB8AC3E}">
        <p14:creationId xmlns:p14="http://schemas.microsoft.com/office/powerpoint/2010/main" val="131048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5F6D95-F3D3-450C-905E-AB679F216C09}"/>
              </a:ext>
            </a:extLst>
          </p:cNvPr>
          <p:cNvSpPr txBox="1"/>
          <p:nvPr/>
        </p:nvSpPr>
        <p:spPr>
          <a:xfrm>
            <a:off x="602974" y="490331"/>
            <a:ext cx="109860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Таким образом, предпринятые изменения в экзаменационной работе 2018 г., прежде всего, были ориентированы на повышение дифференцирующей способности заданий, а также на усиление объективности оценивания образовательной подготовки выпускников по химии. </a:t>
            </a:r>
          </a:p>
          <a:p>
            <a:r>
              <a:rPr lang="ru-RU" sz="2400" dirty="0"/>
              <a:t>Другим направлением изменений стало усиление внимания к проверке сформированности познавательных и регулятивных универсальных учебных действий (УУД), в первую очередь таких, как: применять знания в системе, самостоятельно оценивать правильность выполнения учебной и учебно-практической задачи, а также сочетать знания о химических объектах с пониманием математической зависимости между различными физическими величинами.</a:t>
            </a:r>
          </a:p>
        </p:txBody>
      </p:sp>
      <p:pic>
        <p:nvPicPr>
          <p:cNvPr id="5122" name="Picture 2" descr="http://johnkoetsier.com/wp-content/uploads/2017/11/Inc-post.jpg?w=640">
            <a:extLst>
              <a:ext uri="{FF2B5EF4-FFF2-40B4-BE49-F238E27FC236}">
                <a16:creationId xmlns:a16="http://schemas.microsoft.com/office/drawing/2014/main" id="{6F35773A-ED57-4503-9DBE-514E3F80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59" y="4441371"/>
            <a:ext cx="5156742" cy="23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6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Структура КИМ по химии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501" y="2019869"/>
            <a:ext cx="11218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Работа состоит из двух частей, включающих в себя 35 заданий. Часть 1 содер­жит 29 заданий </a:t>
            </a:r>
            <a:r>
              <a:rPr lang="ru-RU" sz="2400" i="1" dirty="0"/>
              <a:t>с </a:t>
            </a:r>
            <a:r>
              <a:rPr lang="ru-RU" sz="2400" b="1" i="1" dirty="0">
                <a:solidFill>
                  <a:srgbClr val="A52D36"/>
                </a:solidFill>
              </a:rPr>
              <a:t>кратким ответом</a:t>
            </a:r>
            <a:r>
              <a:rPr lang="ru-RU" sz="2400" i="1" dirty="0"/>
              <a:t>, </a:t>
            </a:r>
            <a:r>
              <a:rPr lang="ru-RU" sz="2400" dirty="0"/>
              <a:t>в их числе 21 задание </a:t>
            </a:r>
            <a:r>
              <a:rPr lang="ru-RU" sz="2400" b="1" i="1" dirty="0">
                <a:solidFill>
                  <a:srgbClr val="A52D36"/>
                </a:solidFill>
              </a:rPr>
              <a:t>базового уровня</a:t>
            </a:r>
            <a:r>
              <a:rPr lang="ru-RU" sz="2400" i="1" dirty="0">
                <a:solidFill>
                  <a:srgbClr val="A52D36"/>
                </a:solidFill>
              </a:rPr>
              <a:t> </a:t>
            </a:r>
            <a:r>
              <a:rPr lang="ru-RU" sz="2400" dirty="0"/>
              <a:t>сложности (в варианте они присутствуют под номерами: 1-7, 10-15, 18-21, 26-29) и 8 заданий </a:t>
            </a:r>
            <a:r>
              <a:rPr lang="ru-RU" sz="2400" b="1" i="1" dirty="0">
                <a:solidFill>
                  <a:srgbClr val="A52D36"/>
                </a:solidFill>
              </a:rPr>
              <a:t>повышенного уровня</a:t>
            </a:r>
            <a:r>
              <a:rPr lang="ru-RU" sz="2400" i="1" dirty="0">
                <a:solidFill>
                  <a:srgbClr val="A52D36"/>
                </a:solidFill>
              </a:rPr>
              <a:t> </a:t>
            </a:r>
            <a:r>
              <a:rPr lang="ru-RU" sz="2400" dirty="0"/>
              <a:t>сложности (их порядковые номера: 8, 9, 16, 17, 22-25). Часть 2 содержит 6 заданий </a:t>
            </a:r>
            <a:r>
              <a:rPr lang="ru-RU" sz="2400" b="1" i="1" dirty="0">
                <a:solidFill>
                  <a:srgbClr val="A52D36"/>
                </a:solidFill>
              </a:rPr>
              <a:t>высокого уровня сложности, с развёрнутым ответом</a:t>
            </a:r>
            <a:r>
              <a:rPr lang="ru-RU" sz="2400" b="1" i="1" dirty="0"/>
              <a:t>.</a:t>
            </a:r>
            <a:r>
              <a:rPr lang="ru-RU" sz="2400" i="1" dirty="0"/>
              <a:t> </a:t>
            </a:r>
            <a:r>
              <a:rPr lang="ru-RU" sz="2400" dirty="0"/>
              <a:t>Это задания под номерами 30-35.</a:t>
            </a:r>
          </a:p>
        </p:txBody>
      </p:sp>
    </p:spTree>
    <p:extLst>
      <p:ext uri="{BB962C8B-B14F-4D97-AF65-F5344CB8AC3E}">
        <p14:creationId xmlns:p14="http://schemas.microsoft.com/office/powerpoint/2010/main" val="9080181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4432</Words>
  <Application>Microsoft Office PowerPoint</Application>
  <PresentationFormat>Широкоэкранный</PresentationFormat>
  <Paragraphs>329</Paragraphs>
  <Slides>52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Wingdings</vt:lpstr>
      <vt:lpstr>1_Тема Office</vt:lpstr>
      <vt:lpstr>2_Тема Office</vt:lpstr>
      <vt:lpstr>Презентация PowerPoint</vt:lpstr>
      <vt:lpstr>Презентация PowerPoint</vt:lpstr>
      <vt:lpstr>Динамика результатов ЕГЭ по химии за 3 года</vt:lpstr>
      <vt:lpstr>Сравнение результатов ЯО со средними показателями по России</vt:lpstr>
      <vt:lpstr>Изменения в ЕГЭ по химии 2018 года </vt:lpstr>
      <vt:lpstr>Презентация PowerPoint</vt:lpstr>
      <vt:lpstr>Презентация PowerPoint</vt:lpstr>
      <vt:lpstr>Презентация PowerPoint</vt:lpstr>
      <vt:lpstr>Структура КИМ по химии</vt:lpstr>
      <vt:lpstr>Структура КИМ по химии</vt:lpstr>
      <vt:lpstr>Структура КИМ по химии</vt:lpstr>
      <vt:lpstr>Структура КИМ по химии</vt:lpstr>
      <vt:lpstr>Средний процент выполнения по региону</vt:lpstr>
      <vt:lpstr>Анализ результатов выполнения отдельных заданий участниками ЕГЭ по химии</vt:lpstr>
      <vt:lpstr>Презентация PowerPoint</vt:lpstr>
      <vt:lpstr>Задание 1</vt:lpstr>
      <vt:lpstr>Задание 1</vt:lpstr>
      <vt:lpstr>Задание 1</vt:lpstr>
      <vt:lpstr>Задание 9</vt:lpstr>
      <vt:lpstr>Задание 15</vt:lpstr>
      <vt:lpstr>Задания базового уровня сложности</vt:lpstr>
      <vt:lpstr>Задание 26</vt:lpstr>
      <vt:lpstr>Презентация PowerPoint</vt:lpstr>
      <vt:lpstr>Задания повышенной сложности</vt:lpstr>
      <vt:lpstr>Задания повышенной сложности</vt:lpstr>
      <vt:lpstr>Задание 16</vt:lpstr>
      <vt:lpstr>Задание 25</vt:lpstr>
      <vt:lpstr>Анализ заданий высокого уровня сложности</vt:lpstr>
      <vt:lpstr>Задания 30-31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32</vt:lpstr>
      <vt:lpstr>Задание 34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35</vt:lpstr>
      <vt:lpstr>Презентация PowerPoint</vt:lpstr>
      <vt:lpstr>Презентация PowerPoint</vt:lpstr>
      <vt:lpstr>Типичные затруднения</vt:lpstr>
      <vt:lpstr>Типичные затруднения</vt:lpstr>
      <vt:lpstr>Типичные затруднения</vt:lpstr>
      <vt:lpstr>Презентация PowerPoint</vt:lpstr>
      <vt:lpstr>Типичные затруднения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Елена Александрова</cp:lastModifiedBy>
  <cp:revision>256</cp:revision>
  <dcterms:created xsi:type="dcterms:W3CDTF">2017-01-30T13:00:35Z</dcterms:created>
  <dcterms:modified xsi:type="dcterms:W3CDTF">2018-10-23T17:46:21Z</dcterms:modified>
  <cp:contentStatus/>
</cp:coreProperties>
</file>